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43"/>
    <p:restoredTop sz="94685"/>
  </p:normalViewPr>
  <p:slideViewPr>
    <p:cSldViewPr snapToGrid="0" snapToObjects="1">
      <p:cViewPr varScale="1">
        <p:scale>
          <a:sx n="118" d="100"/>
          <a:sy n="118" d="100"/>
        </p:scale>
        <p:origin x="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26.jpg>
</file>

<file path=ppt/media/image27.jpg>
</file>

<file path=ppt/media/image28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BFC61-68DF-6042-99BB-04A68B3AA0DD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04978-0C8F-F840-875F-731AE9835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370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49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5713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156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713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9408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9061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938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9857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2241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4868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0552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76ADC-8ED8-C943-8F22-CB84FA5D60AE}" type="datetimeFigureOut">
              <a:rPr lang="fr-FR" smtClean="0"/>
              <a:t>05/12/2016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8AE63-3137-E842-8161-DB76D3489C0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578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9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ttp/u.adacore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acore.com/sparkpro/" TargetMode="External"/><Relationship Id="rId4" Type="http://schemas.openxmlformats.org/officeDocument/2006/relationships/hyperlink" Target="http://libre.adacore.com/" TargetMode="External"/><Relationship Id="rId5" Type="http://schemas.openxmlformats.org/officeDocument/2006/relationships/hyperlink" Target="http://www.spark-2014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ttp/u.adacor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4911" y="1122363"/>
            <a:ext cx="11902191" cy="2387600"/>
          </a:xfrm>
        </p:spPr>
        <p:txBody>
          <a:bodyPr>
            <a:normAutofit/>
          </a:bodyPr>
          <a:lstStyle/>
          <a:p>
            <a:r>
              <a:rPr lang="fr-FR" dirty="0"/>
              <a:t>Building High Assurance Software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Breaking</a:t>
            </a:r>
            <a:r>
              <a:rPr lang="fr-FR" dirty="0"/>
              <a:t> the </a:t>
            </a:r>
            <a:r>
              <a:rPr lang="fr-FR" dirty="0" smtClean="0"/>
              <a:t>Bank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14006" y="4621369"/>
            <a:ext cx="9144000" cy="1655762"/>
          </a:xfrm>
        </p:spPr>
        <p:txBody>
          <a:bodyPr/>
          <a:lstStyle/>
          <a:p>
            <a:r>
              <a:rPr lang="fr-FR" b="1" dirty="0"/>
              <a:t>Yannick Moy, SPARK Product Manager, </a:t>
            </a:r>
            <a:r>
              <a:rPr lang="fr-FR" b="1" dirty="0" smtClean="0"/>
              <a:t>AdaCore</a:t>
            </a:r>
          </a:p>
          <a:p>
            <a:r>
              <a:rPr lang="fr-FR" b="1" dirty="0"/>
              <a:t>Rod Chapman, </a:t>
            </a:r>
            <a:r>
              <a:rPr lang="fr-FR" b="1" dirty="0" err="1"/>
              <a:t>Director</a:t>
            </a:r>
            <a:r>
              <a:rPr lang="fr-FR" b="1" dirty="0"/>
              <a:t>, </a:t>
            </a:r>
            <a:r>
              <a:rPr lang="fr-FR" b="1" dirty="0" err="1"/>
              <a:t>Protean</a:t>
            </a:r>
            <a:r>
              <a:rPr lang="fr-FR" b="1" dirty="0"/>
              <a:t> Code Ltd</a:t>
            </a:r>
            <a:r>
              <a:rPr lang="fr-FR" b="1" dirty="0" smtClean="0"/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45472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Silver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: control </a:t>
            </a:r>
            <a:r>
              <a:rPr lang="fr-FR" dirty="0" err="1"/>
              <a:t>your</a:t>
            </a:r>
            <a:r>
              <a:rPr lang="fr-FR" dirty="0"/>
              <a:t>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r>
              <a:rPr lang="fr-FR" dirty="0" smtClean="0"/>
              <a:t> are </a:t>
            </a:r>
            <a:r>
              <a:rPr lang="fr-FR" dirty="0" err="1" smtClean="0"/>
              <a:t>evil</a:t>
            </a:r>
            <a:r>
              <a:rPr lang="mr-IN" dirty="0" smtClean="0"/>
              <a:t>…</a:t>
            </a:r>
            <a:r>
              <a:rPr lang="en-US" dirty="0" smtClean="0"/>
              <a:t> unless eliminated with SPARK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Even safety/security focused code reviews miss critical vulnerabilities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Only tool-supported analysis can achieve 100% guarantees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600" y="3022600"/>
            <a:ext cx="4622800" cy="8001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2667000"/>
            <a:ext cx="3111500" cy="15113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400" y="2628900"/>
            <a:ext cx="3238500" cy="15494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9803" y="3822700"/>
            <a:ext cx="881694" cy="881694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7965" y="3745804"/>
            <a:ext cx="1035485" cy="103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02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Gold </a:t>
            </a:r>
            <a:r>
              <a:rPr lang="fr-FR" dirty="0" err="1"/>
              <a:t>level</a:t>
            </a:r>
            <a:r>
              <a:rPr lang="fr-FR" dirty="0"/>
              <a:t>: know </a:t>
            </a:r>
            <a:r>
              <a:rPr lang="fr-FR" dirty="0" err="1"/>
              <a:t>your</a:t>
            </a:r>
            <a:r>
              <a:rPr lang="fr-FR" dirty="0"/>
              <a:t>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199" y="1852128"/>
            <a:ext cx="11035749" cy="4548671"/>
          </a:xfrm>
        </p:spPr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on </a:t>
            </a:r>
            <a:r>
              <a:rPr lang="fr-FR" dirty="0" err="1" smtClean="0"/>
              <a:t>functions</a:t>
            </a:r>
            <a:r>
              <a:rPr lang="fr-FR" dirty="0" smtClean="0"/>
              <a:t> </a:t>
            </a:r>
            <a:r>
              <a:rPr lang="fr-FR" dirty="0" err="1" smtClean="0"/>
              <a:t>specify</a:t>
            </a:r>
            <a:r>
              <a:rPr lang="fr-FR" dirty="0" smtClean="0"/>
              <a:t> </a:t>
            </a:r>
            <a:r>
              <a:rPr lang="fr-FR" dirty="0" err="1" smtClean="0"/>
              <a:t>intended</a:t>
            </a:r>
            <a:r>
              <a:rPr lang="fr-FR" dirty="0" smtClean="0"/>
              <a:t> </a:t>
            </a:r>
            <a:r>
              <a:rPr lang="fr-FR" dirty="0" err="1" smtClean="0"/>
              <a:t>behavior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Alternative to </a:t>
            </a:r>
            <a:r>
              <a:rPr lang="fr-FR" dirty="0" err="1" smtClean="0"/>
              <a:t>comments</a:t>
            </a:r>
            <a:r>
              <a:rPr lang="fr-FR" dirty="0" smtClean="0"/>
              <a:t>, </a:t>
            </a:r>
            <a:r>
              <a:rPr lang="fr-FR" dirty="0" err="1" smtClean="0"/>
              <a:t>defensive</a:t>
            </a:r>
            <a:r>
              <a:rPr lang="fr-FR" dirty="0" smtClean="0"/>
              <a:t> code, </a:t>
            </a:r>
            <a:r>
              <a:rPr lang="fr-FR" dirty="0" err="1" smtClean="0"/>
              <a:t>informally</a:t>
            </a:r>
            <a:r>
              <a:rPr lang="fr-FR" dirty="0" smtClean="0"/>
              <a:t> </a:t>
            </a:r>
            <a:r>
              <a:rPr lang="fr-FR" dirty="0" err="1" smtClean="0"/>
              <a:t>specified</a:t>
            </a:r>
            <a:r>
              <a:rPr lang="fr-FR" dirty="0" smtClean="0"/>
              <a:t> </a:t>
            </a:r>
            <a:r>
              <a:rPr lang="fr-FR" dirty="0" err="1" smtClean="0"/>
              <a:t>requirements</a:t>
            </a: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executed</a:t>
            </a:r>
            <a:r>
              <a:rPr lang="fr-FR" dirty="0" smtClean="0"/>
              <a:t> (tests) and </a:t>
            </a:r>
            <a:r>
              <a:rPr lang="fr-FR" dirty="0" err="1" smtClean="0"/>
              <a:t>stripped</a:t>
            </a:r>
            <a:r>
              <a:rPr lang="fr-FR" dirty="0" smtClean="0"/>
              <a:t> in final </a:t>
            </a:r>
            <a:r>
              <a:rPr lang="fr-FR" dirty="0" err="1" smtClean="0"/>
              <a:t>executable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proved</a:t>
            </a:r>
            <a:r>
              <a:rPr lang="fr-FR" dirty="0" smtClean="0"/>
              <a:t> (</a:t>
            </a:r>
            <a:r>
              <a:rPr lang="fr-FR" dirty="0" err="1" smtClean="0"/>
              <a:t>analysis</a:t>
            </a:r>
            <a:r>
              <a:rPr lang="fr-FR" dirty="0" smtClean="0"/>
              <a:t>) in minutes on </a:t>
            </a:r>
            <a:r>
              <a:rPr lang="fr-FR" dirty="0" err="1" smtClean="0"/>
              <a:t>developers</a:t>
            </a:r>
            <a:r>
              <a:rPr lang="fr-FR" dirty="0" smtClean="0"/>
              <a:t>’ machines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14" y="2358571"/>
            <a:ext cx="99441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07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path</a:t>
            </a:r>
            <a:r>
              <a:rPr lang="fr-FR" dirty="0"/>
              <a:t> to adoption</a:t>
            </a:r>
          </a:p>
        </p:txBody>
      </p:sp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319154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The first </a:t>
            </a:r>
            <a:r>
              <a:rPr lang="fr-FR" u="sng" dirty="0" err="1" smtClean="0"/>
              <a:t>project</a:t>
            </a:r>
            <a:endParaRPr lang="fr-FR" u="sng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Target </a:t>
            </a:r>
            <a:r>
              <a:rPr lang="fr-FR" dirty="0" err="1" smtClean="0"/>
              <a:t>small</a:t>
            </a:r>
            <a:r>
              <a:rPr lang="fr-FR" dirty="0" smtClean="0"/>
              <a:t> </a:t>
            </a:r>
            <a:r>
              <a:rPr lang="fr-FR" dirty="0" err="1" smtClean="0"/>
              <a:t>project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Ideally</a:t>
            </a:r>
            <a:r>
              <a:rPr lang="fr-FR" dirty="0" smtClean="0"/>
              <a:t> new </a:t>
            </a:r>
            <a:r>
              <a:rPr lang="fr-FR" dirty="0" err="1" smtClean="0"/>
              <a:t>project</a:t>
            </a:r>
            <a:r>
              <a:rPr lang="fr-FR" dirty="0" smtClean="0"/>
              <a:t> or partial rewrite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Stone/Bronze </a:t>
            </a:r>
            <a:r>
              <a:rPr lang="fr-FR" dirty="0" err="1" smtClean="0"/>
              <a:t>levels</a:t>
            </a: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4343399" y="1825624"/>
            <a:ext cx="3191540" cy="4893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Moving</a:t>
            </a:r>
            <a:r>
              <a:rPr lang="fr-FR" u="sng" dirty="0" smtClean="0"/>
              <a:t> up </a:t>
            </a:r>
            <a:r>
              <a:rPr lang="fr-FR" u="sng" dirty="0" err="1" smtClean="0"/>
              <a:t>levels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Maximize</a:t>
            </a:r>
            <a:r>
              <a:rPr lang="fr-FR" dirty="0" smtClean="0"/>
              <a:t> use of SPARK (Stone)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Prove</a:t>
            </a:r>
            <a:r>
              <a:rPr lang="fr-FR" dirty="0" smtClean="0"/>
              <a:t> all code </a:t>
            </a:r>
            <a:r>
              <a:rPr lang="fr-FR" dirty="0" err="1" smtClean="0"/>
              <a:t>safe</a:t>
            </a:r>
            <a:r>
              <a:rPr lang="fr-FR" dirty="0" smtClean="0"/>
              <a:t> (Bronze/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Prove</a:t>
            </a:r>
            <a:r>
              <a:rPr lang="fr-FR" dirty="0" smtClean="0"/>
              <a:t> </a:t>
            </a:r>
            <a:r>
              <a:rPr lang="fr-FR" dirty="0" err="1" smtClean="0"/>
              <a:t>only</a:t>
            </a:r>
            <a:r>
              <a:rPr lang="fr-FR" dirty="0" smtClean="0"/>
              <a:t> </a:t>
            </a:r>
            <a:r>
              <a:rPr lang="fr-FR" dirty="0" err="1" smtClean="0"/>
              <a:t>critical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 (Gold)</a:t>
            </a:r>
            <a:endParaRPr lang="fr-FR" dirty="0"/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7848599" y="1811817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Scaling</a:t>
            </a:r>
            <a:r>
              <a:rPr lang="fr-FR" u="sng" dirty="0" smtClean="0"/>
              <a:t> </a:t>
            </a:r>
            <a:r>
              <a:rPr lang="fr-FR" u="sng" dirty="0" err="1" smtClean="0"/>
              <a:t>it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Build</a:t>
            </a:r>
            <a:r>
              <a:rPr lang="fr-FR" dirty="0" smtClean="0"/>
              <a:t> up expertise </a:t>
            </a:r>
            <a:r>
              <a:rPr lang="fr-FR" dirty="0" err="1" smtClean="0"/>
              <a:t>through</a:t>
            </a:r>
            <a:r>
              <a:rPr lang="fr-FR" dirty="0" smtClean="0"/>
              <a:t> training of </a:t>
            </a:r>
            <a:r>
              <a:rPr lang="fr-FR" dirty="0" err="1" smtClean="0"/>
              <a:t>selected</a:t>
            </a:r>
            <a:r>
              <a:rPr lang="fr-FR" dirty="0" smtClean="0"/>
              <a:t> </a:t>
            </a:r>
            <a:r>
              <a:rPr lang="fr-FR" dirty="0" err="1" smtClean="0"/>
              <a:t>engineers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Analysis</a:t>
            </a:r>
            <a:r>
              <a:rPr lang="fr-FR" dirty="0"/>
              <a:t> </a:t>
            </a:r>
            <a:r>
              <a:rPr lang="fr-FR" dirty="0" err="1" smtClean="0"/>
              <a:t>used</a:t>
            </a:r>
            <a:r>
              <a:rPr lang="fr-FR" dirty="0" smtClean="0"/>
              <a:t> by </a:t>
            </a:r>
            <a:r>
              <a:rPr lang="fr-FR" dirty="0" err="1" smtClean="0"/>
              <a:t>developers</a:t>
            </a:r>
            <a:r>
              <a:rPr lang="fr-FR" dirty="0" smtClean="0"/>
              <a:t> on </a:t>
            </a:r>
            <a:r>
              <a:rPr lang="fr-FR" dirty="0" err="1" smtClean="0"/>
              <a:t>their</a:t>
            </a:r>
            <a:r>
              <a:rPr lang="fr-FR" dirty="0" smtClean="0"/>
              <a:t> machine (agile!)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344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Examples</a:t>
            </a:r>
            <a:r>
              <a:rPr lang="fr-FR" dirty="0" smtClean="0"/>
              <a:t> of </a:t>
            </a:r>
            <a:r>
              <a:rPr lang="fr-FR" dirty="0" err="1" smtClean="0"/>
              <a:t>industrial</a:t>
            </a:r>
            <a:r>
              <a:rPr lang="fr-FR" dirty="0" smtClean="0"/>
              <a:t> </a:t>
            </a:r>
            <a:r>
              <a:rPr lang="fr-FR" dirty="0"/>
              <a:t>practice </a:t>
            </a:r>
            <a:r>
              <a:rPr lang="fr-FR" dirty="0" err="1"/>
              <a:t>with</a:t>
            </a:r>
            <a:r>
              <a:rPr lang="fr-FR" dirty="0"/>
              <a:t> SPARK</a:t>
            </a: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9979269"/>
              </p:ext>
            </p:extLst>
          </p:nvPr>
        </p:nvGraphicFramePr>
        <p:xfrm>
          <a:off x="1673086" y="1690688"/>
          <a:ext cx="8412480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/>
                <a:gridCol w="2103120"/>
                <a:gridCol w="2103120"/>
                <a:gridCol w="2103120"/>
              </a:tblGrid>
              <a:tr h="37084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 smtClean="0"/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Standard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DO-178,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DEFSTAN 00-55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CAP670 SW01 </a:t>
                      </a:r>
                    </a:p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Common </a:t>
                      </a:r>
                      <a:r>
                        <a:rPr lang="fr-FR" dirty="0" err="1" smtClean="0"/>
                        <a:t>Criteria</a:t>
                      </a:r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GCHQ Standards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smtClean="0"/>
                        <a:t>Certification </a:t>
                      </a:r>
                      <a:r>
                        <a:rPr lang="fr-FR" dirty="0" err="1" smtClean="0"/>
                        <a:t>level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DO-178 </a:t>
                      </a:r>
                      <a:r>
                        <a:rPr lang="fr-FR" dirty="0" err="1" smtClean="0"/>
                        <a:t>level</a:t>
                      </a:r>
                      <a:r>
                        <a:rPr lang="fr-FR" dirty="0" smtClean="0"/>
                        <a:t> A,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DEFSTAN SIL4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NSA Type 1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Secret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Typical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analysis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level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Bronze/</a:t>
                      </a:r>
                      <a:r>
                        <a:rPr lang="fr-FR" dirty="0" err="1" smtClean="0"/>
                        <a:t>Silver</a:t>
                      </a:r>
                      <a:r>
                        <a:rPr lang="fr-FR" dirty="0" smtClean="0"/>
                        <a:t>/Gold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Silver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Silver</a:t>
                      </a:r>
                      <a:r>
                        <a:rPr lang="fr-FR" dirty="0" smtClean="0"/>
                        <a:t>/Gold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Some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projects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 smtClean="0"/>
                        <a:t>Typhoon</a:t>
                      </a:r>
                      <a:r>
                        <a:rPr lang="fr-FR" dirty="0" smtClean="0"/>
                        <a:t>, SHOLIS, C130J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err="1" smtClean="0"/>
                        <a:t>iFACTS</a:t>
                      </a:r>
                      <a:endParaRPr lang="fr-F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Turnstile</a:t>
                      </a:r>
                      <a:r>
                        <a:rPr lang="fr-FR" dirty="0" smtClean="0"/>
                        <a:t>,</a:t>
                      </a:r>
                      <a:r>
                        <a:rPr lang="fr-FR" baseline="0" dirty="0" smtClean="0"/>
                        <a:t> </a:t>
                      </a:r>
                      <a:r>
                        <a:rPr lang="fr-FR" baseline="0" dirty="0" err="1" smtClean="0"/>
                        <a:t>Muen</a:t>
                      </a:r>
                      <a:r>
                        <a:rPr lang="fr-FR" baseline="0" dirty="0" smtClean="0"/>
                        <a:t>,</a:t>
                      </a:r>
                    </a:p>
                    <a:p>
                      <a:pPr algn="ctr"/>
                      <a:r>
                        <a:rPr lang="fr-FR" dirty="0" smtClean="0"/>
                        <a:t>MLW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Some</a:t>
                      </a:r>
                      <a:r>
                        <a:rPr lang="fr-FR" baseline="0" dirty="0" smtClean="0"/>
                        <a:t> </a:t>
                      </a:r>
                      <a:r>
                        <a:rPr lang="fr-FR" baseline="0" dirty="0" err="1" smtClean="0"/>
                        <a:t>customers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Rolls-Royce, Lockheed Martin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NATS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Rockwell</a:t>
                      </a:r>
                      <a:r>
                        <a:rPr lang="fr-FR" baseline="0" dirty="0" smtClean="0"/>
                        <a:t> Collins, </a:t>
                      </a:r>
                      <a:r>
                        <a:rPr lang="fr-FR" baseline="0" dirty="0" err="1" smtClean="0"/>
                        <a:t>Secunet</a:t>
                      </a:r>
                      <a:r>
                        <a:rPr lang="fr-FR" baseline="0" dirty="0" smtClean="0"/>
                        <a:t>, MBDA</a:t>
                      </a:r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232" y="1931141"/>
            <a:ext cx="999967" cy="999967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850" y="1871088"/>
            <a:ext cx="1120072" cy="1120072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8138" y="1823533"/>
            <a:ext cx="1167627" cy="116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042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in </a:t>
            </a:r>
            <a:r>
              <a:rPr lang="fr-FR" dirty="0" err="1"/>
              <a:t>Avionics</a:t>
            </a:r>
            <a:r>
              <a:rPr lang="fr-FR" dirty="0"/>
              <a:t> &amp; </a:t>
            </a:r>
            <a:r>
              <a:rPr lang="fr-FR" dirty="0" err="1"/>
              <a:t>Defence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43897"/>
            <a:ext cx="3262531" cy="228496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019" y="3909391"/>
            <a:ext cx="2777178" cy="24855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4485" y="1690688"/>
            <a:ext cx="3753108" cy="2429467"/>
          </a:xfrm>
          <a:prstGeom prst="rect">
            <a:avLst/>
          </a:prstGeom>
        </p:spPr>
      </p:pic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838200" y="4120155"/>
            <a:ext cx="3438981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err="1" smtClean="0"/>
              <a:t>Typhoon</a:t>
            </a:r>
            <a:r>
              <a:rPr lang="fr-FR" dirty="0" smtClean="0"/>
              <a:t>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Bronze</a:t>
            </a:r>
            <a:r>
              <a:rPr lang="fr-FR" dirty="0" smtClean="0"/>
              <a:t> (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Silver</a:t>
            </a:r>
            <a:r>
              <a:rPr lang="fr-FR" dirty="0" smtClean="0"/>
              <a:t> for a few </a:t>
            </a:r>
            <a:r>
              <a:rPr lang="fr-FR" dirty="0" err="1" smtClean="0"/>
              <a:t>systems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4559019" y="2392187"/>
            <a:ext cx="3438981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b="1" dirty="0" smtClean="0"/>
              <a:t>SHOLIS</a:t>
            </a:r>
            <a:r>
              <a:rPr lang="en-US" dirty="0" smtClean="0"/>
              <a:t>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DEFSTAN 00-55 SIL4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u="sng" dirty="0" smtClean="0"/>
              <a:t>First Gold</a:t>
            </a:r>
            <a:endParaRPr lang="fr-FR" u="sng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7794485" y="4271321"/>
            <a:ext cx="3438981" cy="18644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b="1" dirty="0" smtClean="0"/>
              <a:t>C130J</a:t>
            </a:r>
            <a:r>
              <a:rPr lang="en-US" dirty="0" smtClean="0"/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u="sng" dirty="0" smtClean="0"/>
              <a:t>Bronze</a:t>
            </a:r>
            <a:r>
              <a:rPr lang="en-US" dirty="0" smtClean="0"/>
              <a:t> (Lockheed Martin) and </a:t>
            </a:r>
            <a:r>
              <a:rPr lang="en-US" u="sng" dirty="0" smtClean="0"/>
              <a:t>Gold</a:t>
            </a:r>
            <a:r>
              <a:rPr lang="en-US" dirty="0" smtClean="0"/>
              <a:t> (UK RAF and BAE Systems)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7465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SPARK in Air Traffic Management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852" y="1690688"/>
            <a:ext cx="3401331" cy="3226904"/>
          </a:xfrm>
          <a:prstGeom prst="rect">
            <a:avLst/>
          </a:prstGeom>
        </p:spPr>
      </p:pic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1003852" y="5100816"/>
            <a:ext cx="38511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NATS </a:t>
            </a:r>
            <a:r>
              <a:rPr lang="en-US" b="1" dirty="0" err="1" smtClean="0"/>
              <a:t>iFACTS</a:t>
            </a:r>
            <a:r>
              <a:rPr lang="en-US" dirty="0" smtClean="0"/>
              <a:t>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Silver</a:t>
            </a:r>
            <a:r>
              <a:rPr lang="en-US" dirty="0" smtClean="0"/>
              <a:t> (but really big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5261113" y="1847407"/>
            <a:ext cx="64935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Almost</a:t>
            </a:r>
            <a:r>
              <a:rPr lang="fr-FR" sz="2800" dirty="0" smtClean="0"/>
              <a:t> all code in SPARK (250 </a:t>
            </a:r>
            <a:r>
              <a:rPr lang="fr-FR" sz="2800" dirty="0" err="1" smtClean="0"/>
              <a:t>kloc</a:t>
            </a:r>
            <a:r>
              <a:rPr lang="fr-FR" sz="2800" dirty="0" smtClean="0"/>
              <a:t>)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 smtClean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smtClean="0"/>
              <a:t>153,000 </a:t>
            </a:r>
            <a:r>
              <a:rPr lang="fr-FR" sz="2800" dirty="0" err="1" smtClean="0"/>
              <a:t>proofs</a:t>
            </a:r>
            <a:r>
              <a:rPr lang="fr-FR" sz="2800" dirty="0" smtClean="0"/>
              <a:t> of </a:t>
            </a:r>
            <a:r>
              <a:rPr lang="fr-FR" sz="2800" dirty="0" err="1" smtClean="0"/>
              <a:t>which</a:t>
            </a:r>
            <a:r>
              <a:rPr lang="fr-FR" sz="2800" dirty="0" smtClean="0"/>
              <a:t> 98.76% </a:t>
            </a:r>
            <a:r>
              <a:rPr lang="fr-FR" sz="2800" dirty="0" err="1" smtClean="0"/>
              <a:t>fully</a:t>
            </a:r>
            <a:r>
              <a:rPr lang="fr-FR" sz="2800" dirty="0" smtClean="0"/>
              <a:t> </a:t>
            </a:r>
            <a:r>
              <a:rPr lang="fr-FR" sz="2800" dirty="0" err="1" smtClean="0"/>
              <a:t>automatic</a:t>
            </a:r>
            <a:r>
              <a:rPr lang="fr-FR" sz="2800" dirty="0" smtClean="0"/>
              <a:t>. User input and </a:t>
            </a:r>
            <a:r>
              <a:rPr lang="fr-FR" sz="2800" dirty="0" err="1" smtClean="0"/>
              <a:t>reviews</a:t>
            </a:r>
            <a:r>
              <a:rPr lang="fr-FR" sz="2800" dirty="0" smtClean="0"/>
              <a:t> for the </a:t>
            </a:r>
            <a:r>
              <a:rPr lang="fr-FR" sz="2800" dirty="0" err="1" smtClean="0"/>
              <a:t>rest</a:t>
            </a:r>
            <a:r>
              <a:rPr lang="fr-FR" sz="2800" dirty="0" smtClean="0"/>
              <a:t>.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Overnight</a:t>
            </a:r>
            <a:r>
              <a:rPr lang="fr-FR" sz="2800" dirty="0" smtClean="0"/>
              <a:t> proof </a:t>
            </a:r>
            <a:r>
              <a:rPr lang="fr-FR" sz="2800" dirty="0" err="1" smtClean="0"/>
              <a:t>from</a:t>
            </a:r>
            <a:r>
              <a:rPr lang="fr-FR" sz="2800" dirty="0" smtClean="0"/>
              <a:t> scratch: 2 </a:t>
            </a:r>
            <a:r>
              <a:rPr lang="fr-FR" sz="2800" dirty="0" err="1" smtClean="0"/>
              <a:t>hours</a:t>
            </a:r>
            <a:endParaRPr lang="fr-FR" sz="2800" dirty="0" smtClean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err="1" smtClean="0"/>
              <a:t>Developers</a:t>
            </a:r>
            <a:r>
              <a:rPr lang="fr-FR" sz="2800" dirty="0" smtClean="0"/>
              <a:t> </a:t>
            </a:r>
            <a:r>
              <a:rPr lang="fr-FR" sz="2800" dirty="0" err="1" smtClean="0"/>
              <a:t>reprove</a:t>
            </a:r>
            <a:r>
              <a:rPr lang="fr-FR" sz="2800" dirty="0" smtClean="0"/>
              <a:t> the </a:t>
            </a:r>
            <a:r>
              <a:rPr lang="fr-FR" sz="2800" dirty="0" err="1" smtClean="0"/>
              <a:t>whole</a:t>
            </a:r>
            <a:r>
              <a:rPr lang="fr-FR" sz="2800" dirty="0" smtClean="0"/>
              <a:t> </a:t>
            </a:r>
            <a:r>
              <a:rPr lang="fr-FR" sz="2800" dirty="0" err="1" smtClean="0"/>
              <a:t>thing</a:t>
            </a:r>
            <a:r>
              <a:rPr lang="fr-FR" sz="2800" dirty="0" smtClean="0"/>
              <a:t> in 15 minutes </a:t>
            </a:r>
            <a:r>
              <a:rPr lang="fr-FR" sz="2800" dirty="0" err="1" smtClean="0"/>
              <a:t>using</a:t>
            </a:r>
            <a:r>
              <a:rPr lang="fr-FR" sz="2800" dirty="0" smtClean="0"/>
              <a:t> a cache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800" dirty="0"/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800" dirty="0" smtClean="0"/>
              <a:t>Small change? A few seconds</a:t>
            </a:r>
            <a:r>
              <a:rPr lang="mr-IN" sz="2800" dirty="0" smtClean="0"/>
              <a:t>…</a:t>
            </a:r>
            <a:r>
              <a:rPr lang="en-US" sz="2800" dirty="0" smtClean="0"/>
              <a:t> (pre-commit)</a:t>
            </a:r>
          </a:p>
        </p:txBody>
      </p:sp>
    </p:spTree>
    <p:extLst>
      <p:ext uri="{BB962C8B-B14F-4D97-AF65-F5344CB8AC3E}">
        <p14:creationId xmlns:p14="http://schemas.microsoft.com/office/powerpoint/2010/main" val="1246204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2911"/>
            <a:ext cx="10515600" cy="1325563"/>
          </a:xfrm>
        </p:spPr>
        <p:txBody>
          <a:bodyPr/>
          <a:lstStyle/>
          <a:p>
            <a:r>
              <a:rPr lang="fr-FR" dirty="0"/>
              <a:t>SPARK in Security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28" y="2072629"/>
            <a:ext cx="3025841" cy="1706248"/>
          </a:xfrm>
          <a:prstGeom prst="rect">
            <a:avLst/>
          </a:prstGeom>
        </p:spPr>
      </p:pic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838200" y="4120154"/>
            <a:ext cx="3438981" cy="1896007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Rockwell Collins </a:t>
            </a:r>
            <a:r>
              <a:rPr lang="fr-FR" b="1" dirty="0" err="1" smtClean="0"/>
              <a:t>Turnstile</a:t>
            </a:r>
            <a:r>
              <a:rPr lang="fr-FR" b="1" dirty="0" smtClean="0"/>
              <a:t>/</a:t>
            </a:r>
            <a:r>
              <a:rPr lang="fr-FR" b="1" dirty="0" err="1" smtClean="0"/>
              <a:t>SecureOne</a:t>
            </a:r>
            <a:r>
              <a:rPr lang="fr-FR" dirty="0" smtClean="0"/>
              <a:t>: cross-</a:t>
            </a:r>
            <a:r>
              <a:rPr lang="fr-FR" dirty="0" err="1" smtClean="0"/>
              <a:t>domain</a:t>
            </a:r>
            <a:r>
              <a:rPr lang="fr-FR" dirty="0" smtClean="0"/>
              <a:t> switch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err="1" smtClean="0"/>
              <a:t>Silver</a:t>
            </a:r>
            <a:r>
              <a:rPr lang="fr-FR" u="sng" dirty="0" smtClean="0"/>
              <a:t> and Gold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181" y="2023867"/>
            <a:ext cx="3882650" cy="1735710"/>
          </a:xfrm>
          <a:prstGeom prst="rect">
            <a:avLst/>
          </a:prstGeom>
        </p:spPr>
      </p:pic>
      <p:sp>
        <p:nvSpPr>
          <p:cNvPr id="7" name="Espace réservé du contenu 2"/>
          <p:cNvSpPr txBox="1">
            <a:spLocks/>
          </p:cNvSpPr>
          <p:nvPr/>
        </p:nvSpPr>
        <p:spPr>
          <a:xfrm>
            <a:off x="4655339" y="4120154"/>
            <a:ext cx="4097680" cy="2589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Secunet</a:t>
            </a:r>
            <a:r>
              <a:rPr lang="fr-FR" dirty="0" smtClean="0"/>
              <a:t> </a:t>
            </a:r>
            <a:r>
              <a:rPr lang="fr-FR" b="1" dirty="0" smtClean="0"/>
              <a:t>MLW</a:t>
            </a:r>
            <a:r>
              <a:rPr lang="fr-FR" dirty="0" smtClean="0"/>
              <a:t>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multilevel</a:t>
            </a:r>
            <a:r>
              <a:rPr lang="fr-FR" dirty="0" smtClean="0"/>
              <a:t> </a:t>
            </a:r>
            <a:r>
              <a:rPr lang="fr-FR" dirty="0" err="1" smtClean="0"/>
              <a:t>workstation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Silver</a:t>
            </a:r>
            <a:r>
              <a:rPr lang="fr-FR" u="sng" dirty="0" smtClean="0"/>
              <a:t> and Gold </a:t>
            </a:r>
            <a:r>
              <a:rPr lang="fr-FR" dirty="0" smtClean="0"/>
              <a:t>(for </a:t>
            </a:r>
            <a:r>
              <a:rPr lang="fr-FR" dirty="0" err="1" smtClean="0"/>
              <a:t>encryption-related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)</a:t>
            </a: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8676819" y="4120154"/>
            <a:ext cx="3438981" cy="2463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MBDA </a:t>
            </a:r>
            <a:r>
              <a:rPr lang="fr-FR" b="1" dirty="0" smtClean="0"/>
              <a:t>EISR</a:t>
            </a:r>
            <a:r>
              <a:rPr lang="fr-FR" dirty="0" smtClean="0"/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secure</a:t>
            </a:r>
            <a:r>
              <a:rPr lang="fr-FR" dirty="0" smtClean="0"/>
              <a:t> in-the-</a:t>
            </a:r>
            <a:r>
              <a:rPr lang="fr-FR" dirty="0" err="1" smtClean="0"/>
              <a:t>field</a:t>
            </a:r>
            <a:r>
              <a:rPr lang="fr-FR" dirty="0" smtClean="0"/>
              <a:t> </a:t>
            </a:r>
            <a:r>
              <a:rPr lang="fr-FR" dirty="0" err="1" smtClean="0"/>
              <a:t>updating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code-</a:t>
            </a:r>
            <a:r>
              <a:rPr lang="fr-FR" dirty="0" err="1" smtClean="0"/>
              <a:t>signing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Silver</a:t>
            </a:r>
            <a:endParaRPr lang="fr-FR" u="sng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3019" y="1887034"/>
            <a:ext cx="2486850" cy="195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01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Learning SPARK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52129"/>
            <a:ext cx="1051560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Free e-learning course on AdaCore </a:t>
            </a:r>
            <a:r>
              <a:rPr lang="fr-FR" dirty="0" err="1" smtClean="0"/>
              <a:t>University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fr-FR" dirty="0">
                <a:hlinkClick r:id="rId2"/>
              </a:rPr>
              <a:t>http://u.adacore.com</a:t>
            </a:r>
            <a:r>
              <a:rPr lang="fr-FR" dirty="0" smtClean="0">
                <a:hlinkClick r:id="rId2"/>
              </a:rPr>
              <a:t>/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Online SPARK </a:t>
            </a:r>
            <a:r>
              <a:rPr lang="fr-FR" dirty="0" err="1" smtClean="0"/>
              <a:t>User’s</a:t>
            </a:r>
            <a:r>
              <a:rPr lang="fr-FR" dirty="0" smtClean="0"/>
              <a:t> Guide: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Tutorials</a:t>
            </a:r>
            <a:r>
              <a:rPr lang="fr-FR" dirty="0" smtClean="0"/>
              <a:t> and How </a:t>
            </a:r>
            <a:r>
              <a:rPr lang="fr-FR" dirty="0" err="1" smtClean="0"/>
              <a:t>to’s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Large set of </a:t>
            </a:r>
            <a:r>
              <a:rPr lang="fr-FR" dirty="0" err="1" smtClean="0"/>
              <a:t>examples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Book by McCormick &amp; </a:t>
            </a:r>
            <a:r>
              <a:rPr lang="fr-FR" dirty="0" err="1" smtClean="0"/>
              <a:t>Chapin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3-days &amp; 5-days training by AdaCore and Altran </a:t>
            </a:r>
          </a:p>
        </p:txBody>
      </p:sp>
      <p:pic>
        <p:nvPicPr>
          <p:cNvPr id="4" name="Image 3" descr="SPARK_Boo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600" y="3289933"/>
            <a:ext cx="2026045" cy="2913534"/>
          </a:xfrm>
          <a:prstGeom prst="rect">
            <a:avLst/>
          </a:prstGeom>
        </p:spPr>
      </p:pic>
      <p:pic>
        <p:nvPicPr>
          <p:cNvPr id="5" name="Image 4" descr="logo-isolate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914" y="1027906"/>
            <a:ext cx="1143000" cy="186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7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SPARK and MISRA C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Mostly</a:t>
            </a:r>
            <a:r>
              <a:rPr lang="fr-FR" dirty="0" smtClean="0"/>
              <a:t> comparable at Stone </a:t>
            </a:r>
            <a:r>
              <a:rPr lang="fr-FR" dirty="0" err="1" smtClean="0"/>
              <a:t>level</a:t>
            </a:r>
            <a:r>
              <a:rPr lang="fr-FR" dirty="0" smtClean="0"/>
              <a:t> (</a:t>
            </a:r>
            <a:r>
              <a:rPr lang="fr-FR" dirty="0" err="1" smtClean="0"/>
              <a:t>strong</a:t>
            </a:r>
            <a:r>
              <a:rPr lang="fr-FR" dirty="0" smtClean="0"/>
              <a:t> </a:t>
            </a:r>
            <a:r>
              <a:rPr lang="fr-FR" dirty="0" err="1" smtClean="0"/>
              <a:t>coding</a:t>
            </a:r>
            <a:r>
              <a:rPr lang="fr-FR" dirty="0" smtClean="0"/>
              <a:t> standard)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MISRA C </a:t>
            </a:r>
            <a:r>
              <a:rPr lang="fr-FR" dirty="0" err="1" smtClean="0"/>
              <a:t>rules</a:t>
            </a:r>
            <a:r>
              <a:rPr lang="fr-FR" dirty="0" smtClean="0"/>
              <a:t> catch </a:t>
            </a:r>
            <a:r>
              <a:rPr lang="fr-FR" b="1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typing</a:t>
            </a:r>
            <a:r>
              <a:rPr lang="fr-FR" dirty="0" smtClean="0"/>
              <a:t> violations and </a:t>
            </a:r>
            <a:r>
              <a:rPr lang="fr-FR" b="1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conflicts</a:t>
            </a:r>
            <a:r>
              <a:rPr lang="fr-FR" dirty="0" smtClean="0"/>
              <a:t> of </a:t>
            </a:r>
            <a:r>
              <a:rPr lang="fr-FR" dirty="0" err="1" smtClean="0"/>
              <a:t>side</a:t>
            </a:r>
            <a:r>
              <a:rPr lang="fr-FR" dirty="0" smtClean="0"/>
              <a:t> </a:t>
            </a:r>
            <a:r>
              <a:rPr lang="fr-FR" dirty="0" err="1" smtClean="0"/>
              <a:t>effects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SPARK </a:t>
            </a:r>
            <a:r>
              <a:rPr lang="fr-FR" dirty="0" err="1" smtClean="0"/>
              <a:t>rules</a:t>
            </a:r>
            <a:r>
              <a:rPr lang="fr-FR" dirty="0" smtClean="0"/>
              <a:t> </a:t>
            </a:r>
            <a:r>
              <a:rPr lang="fr-FR" b="1" dirty="0" err="1" smtClean="0"/>
              <a:t>enforce</a:t>
            </a:r>
            <a:r>
              <a:rPr lang="fr-FR" dirty="0" smtClean="0"/>
              <a:t>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typing</a:t>
            </a:r>
            <a:r>
              <a:rPr lang="fr-FR" dirty="0"/>
              <a:t> and control of 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</a:t>
            </a:r>
            <a:r>
              <a:rPr lang="fr-FR" b="1" dirty="0" err="1" smtClean="0"/>
              <a:t>guarantees</a:t>
            </a:r>
            <a:r>
              <a:rPr lang="fr-FR" dirty="0" smtClean="0"/>
              <a:t> at Bronze/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 </a:t>
            </a:r>
            <a:r>
              <a:rPr lang="fr-FR" dirty="0" err="1" smtClean="0"/>
              <a:t>levels</a:t>
            </a:r>
            <a:r>
              <a:rPr lang="fr-FR" dirty="0" smtClean="0"/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are </a:t>
            </a:r>
            <a:r>
              <a:rPr lang="fr-FR" dirty="0" err="1" smtClean="0"/>
              <a:t>undecidable</a:t>
            </a:r>
            <a:r>
              <a:rPr lang="fr-FR" dirty="0" smtClean="0"/>
              <a:t> </a:t>
            </a:r>
            <a:r>
              <a:rPr lang="fr-FR" dirty="0" err="1" smtClean="0"/>
              <a:t>rules</a:t>
            </a:r>
            <a:r>
              <a:rPr lang="fr-FR" dirty="0" smtClean="0"/>
              <a:t> in MISRA C (</a:t>
            </a:r>
            <a:r>
              <a:rPr lang="fr-FR" b="1" dirty="0" smtClean="0"/>
              <a:t>not </a:t>
            </a:r>
            <a:r>
              <a:rPr lang="fr-FR" b="1" dirty="0" err="1" smtClean="0"/>
              <a:t>enforced</a:t>
            </a:r>
            <a:r>
              <a:rPr lang="fr-FR" dirty="0" smtClean="0"/>
              <a:t>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Rule</a:t>
            </a:r>
            <a:r>
              <a:rPr lang="fr-FR" dirty="0" smtClean="0"/>
              <a:t> 1.3 ‟no occurrence of </a:t>
            </a:r>
            <a:r>
              <a:rPr lang="fr-FR" dirty="0" err="1" smtClean="0"/>
              <a:t>undefined</a:t>
            </a:r>
            <a:r>
              <a:rPr lang="fr-FR" dirty="0" smtClean="0"/>
              <a:t> [..] </a:t>
            </a:r>
            <a:r>
              <a:rPr lang="fr-FR" dirty="0" err="1" smtClean="0"/>
              <a:t>behavior</a:t>
            </a:r>
            <a:r>
              <a:rPr lang="fr-FR" dirty="0" smtClean="0"/>
              <a:t>”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Rule</a:t>
            </a:r>
            <a:r>
              <a:rPr lang="fr-FR" dirty="0" smtClean="0"/>
              <a:t> 9.1 ‟an </a:t>
            </a:r>
            <a:r>
              <a:rPr lang="fr-FR" dirty="0" err="1" smtClean="0"/>
              <a:t>object</a:t>
            </a:r>
            <a:r>
              <a:rPr lang="fr-FR" dirty="0" smtClean="0"/>
              <a:t> [..] </a:t>
            </a:r>
            <a:r>
              <a:rPr lang="fr-FR" dirty="0" err="1" smtClean="0"/>
              <a:t>shall</a:t>
            </a:r>
            <a:r>
              <a:rPr lang="fr-FR" dirty="0" smtClean="0"/>
              <a:t> not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read</a:t>
            </a:r>
            <a:r>
              <a:rPr lang="fr-FR" dirty="0" smtClean="0"/>
              <a:t> </a:t>
            </a:r>
            <a:r>
              <a:rPr lang="fr-FR" dirty="0" err="1" smtClean="0"/>
              <a:t>before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has been set</a:t>
            </a:r>
            <a:r>
              <a:rPr lang="fr-FR" dirty="0"/>
              <a:t> ”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Gold </a:t>
            </a:r>
            <a:r>
              <a:rPr lang="fr-FR" dirty="0" err="1" smtClean="0"/>
              <a:t>level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outside</a:t>
            </a:r>
            <a:r>
              <a:rPr lang="fr-FR" dirty="0" smtClean="0"/>
              <a:t> of the scope of MISRA C</a:t>
            </a:r>
            <a:endParaRPr lang="fr-FR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6947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44200" cy="1325563"/>
          </a:xfrm>
        </p:spPr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This </a:t>
            </a:r>
            <a:r>
              <a:rPr lang="fr-FR" dirty="0" err="1"/>
              <a:t>is</a:t>
            </a:r>
            <a:r>
              <a:rPr lang="fr-FR" dirty="0"/>
              <a:t> not for </a:t>
            </a:r>
            <a:r>
              <a:rPr lang="fr-FR" dirty="0" smtClean="0"/>
              <a:t>software </a:t>
            </a:r>
            <a:r>
              <a:rPr lang="fr-FR" dirty="0" err="1" smtClean="0"/>
              <a:t>engineers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52130"/>
            <a:ext cx="10515600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Tools are </a:t>
            </a:r>
            <a:r>
              <a:rPr lang="fr-FR" dirty="0" err="1" smtClean="0"/>
              <a:t>integrated</a:t>
            </a:r>
            <a:r>
              <a:rPr lang="fr-FR" dirty="0" smtClean="0"/>
              <a:t> in </a:t>
            </a:r>
            <a:r>
              <a:rPr lang="fr-FR" dirty="0" err="1" smtClean="0"/>
              <a:t>development</a:t>
            </a:r>
            <a:r>
              <a:rPr lang="fr-FR" dirty="0" smtClean="0"/>
              <a:t> </a:t>
            </a:r>
            <a:r>
              <a:rPr lang="fr-FR" dirty="0" err="1" smtClean="0"/>
              <a:t>environments</a:t>
            </a:r>
            <a:r>
              <a:rPr lang="fr-FR" dirty="0" smtClean="0"/>
              <a:t>, </a:t>
            </a:r>
            <a:r>
              <a:rPr lang="fr-FR" dirty="0" err="1" smtClean="0"/>
              <a:t>mostly</a:t>
            </a:r>
            <a:r>
              <a:rPr lang="fr-FR" dirty="0" smtClean="0"/>
              <a:t> </a:t>
            </a:r>
            <a:r>
              <a:rPr lang="fr-FR" dirty="0" err="1" smtClean="0"/>
              <a:t>automatic</a:t>
            </a:r>
            <a:r>
              <a:rPr lang="fr-FR" dirty="0" smtClean="0"/>
              <a:t>, </a:t>
            </a:r>
            <a:r>
              <a:rPr lang="fr-FR" dirty="0" err="1" smtClean="0"/>
              <a:t>fast</a:t>
            </a:r>
            <a:r>
              <a:rPr lang="fr-FR" dirty="0" smtClean="0"/>
              <a:t> and interactive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Typical</a:t>
            </a:r>
            <a:r>
              <a:rPr lang="fr-FR" dirty="0" smtClean="0"/>
              <a:t> pick-up time varies </a:t>
            </a:r>
            <a:r>
              <a:rPr lang="fr-FR" dirty="0" err="1" smtClean="0"/>
              <a:t>depending</a:t>
            </a:r>
            <a:r>
              <a:rPr lang="fr-FR" dirty="0" smtClean="0"/>
              <a:t> on </a:t>
            </a:r>
            <a:r>
              <a:rPr lang="fr-FR" dirty="0" err="1" smtClean="0"/>
              <a:t>level</a:t>
            </a:r>
            <a:r>
              <a:rPr lang="fr-FR" dirty="0" smtClean="0"/>
              <a:t>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1 </a:t>
            </a:r>
            <a:r>
              <a:rPr lang="fr-FR" dirty="0" err="1" smtClean="0"/>
              <a:t>week</a:t>
            </a:r>
            <a:r>
              <a:rPr lang="fr-FR" dirty="0" smtClean="0"/>
              <a:t> for Stone/Bronze </a:t>
            </a:r>
            <a:r>
              <a:rPr lang="fr-FR" dirty="0" err="1" smtClean="0"/>
              <a:t>levels</a:t>
            </a:r>
            <a:r>
              <a:rPr lang="fr-FR" dirty="0" smtClean="0"/>
              <a:t> (</a:t>
            </a:r>
            <a:r>
              <a:rPr lang="fr-FR" dirty="0" err="1" smtClean="0"/>
              <a:t>mostly</a:t>
            </a:r>
            <a:r>
              <a:rPr lang="fr-FR" dirty="0" smtClean="0"/>
              <a:t> Ada)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8 </a:t>
            </a:r>
            <a:r>
              <a:rPr lang="fr-FR" dirty="0" err="1" smtClean="0"/>
              <a:t>weeks</a:t>
            </a:r>
            <a:r>
              <a:rPr lang="fr-FR" dirty="0" smtClean="0"/>
              <a:t> </a:t>
            </a:r>
            <a:r>
              <a:rPr lang="fr-FR" dirty="0"/>
              <a:t>for </a:t>
            </a:r>
            <a:r>
              <a:rPr lang="fr-FR" dirty="0" err="1"/>
              <a:t>S</a:t>
            </a:r>
            <a:r>
              <a:rPr lang="fr-FR" dirty="0" err="1" smtClean="0"/>
              <a:t>ilver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/>
              <a:t>a</a:t>
            </a:r>
            <a:r>
              <a:rPr lang="fr-FR" dirty="0" smtClean="0"/>
              <a:t> few </a:t>
            </a:r>
            <a:r>
              <a:rPr lang="fr-FR" dirty="0" err="1" smtClean="0"/>
              <a:t>months</a:t>
            </a:r>
            <a:r>
              <a:rPr lang="fr-FR" dirty="0" smtClean="0"/>
              <a:t> for Gold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Altran </a:t>
            </a:r>
            <a:r>
              <a:rPr lang="fr-FR" dirty="0" err="1"/>
              <a:t>trained</a:t>
            </a:r>
            <a:r>
              <a:rPr lang="fr-FR" dirty="0"/>
              <a:t> </a:t>
            </a:r>
            <a:r>
              <a:rPr lang="fr-FR" dirty="0" err="1" smtClean="0"/>
              <a:t>hundreds</a:t>
            </a:r>
            <a:r>
              <a:rPr lang="fr-FR" dirty="0" smtClean="0"/>
              <a:t> </a:t>
            </a:r>
            <a:r>
              <a:rPr lang="fr-FR" dirty="0"/>
              <a:t>of </a:t>
            </a:r>
            <a:r>
              <a:rPr lang="fr-FR" dirty="0" err="1"/>
              <a:t>engineers</a:t>
            </a:r>
            <a:r>
              <a:rPr lang="fr-FR" dirty="0"/>
              <a:t> to use </a:t>
            </a:r>
            <a:r>
              <a:rPr lang="fr-FR" dirty="0" smtClean="0"/>
              <a:t>SPARK over the </a:t>
            </a:r>
            <a:r>
              <a:rPr lang="fr-FR" dirty="0" err="1" smtClean="0"/>
              <a:t>years</a:t>
            </a:r>
            <a:r>
              <a:rPr lang="fr-FR" dirty="0" smtClean="0"/>
              <a:t>. </a:t>
            </a:r>
            <a:r>
              <a:rPr lang="fr-FR" dirty="0" err="1" smtClean="0"/>
              <a:t>iFACTS</a:t>
            </a:r>
            <a:r>
              <a:rPr lang="fr-FR" dirty="0" smtClean="0"/>
              <a:t> </a:t>
            </a:r>
            <a:r>
              <a:rPr lang="fr-FR" dirty="0" err="1"/>
              <a:t>trained</a:t>
            </a:r>
            <a:r>
              <a:rPr lang="fr-FR" dirty="0"/>
              <a:t> over 60 </a:t>
            </a:r>
            <a:r>
              <a:rPr lang="fr-FR" dirty="0" err="1"/>
              <a:t>developers</a:t>
            </a:r>
            <a:r>
              <a:rPr lang="fr-FR" dirty="0"/>
              <a:t> </a:t>
            </a:r>
            <a:r>
              <a:rPr lang="fr-FR" dirty="0" err="1"/>
              <a:t>across</a:t>
            </a:r>
            <a:r>
              <a:rPr lang="fr-FR" dirty="0"/>
              <a:t> 3 continents, </a:t>
            </a:r>
            <a:r>
              <a:rPr lang="fr-FR" dirty="0" err="1"/>
              <a:t>including</a:t>
            </a:r>
            <a:r>
              <a:rPr lang="fr-FR" dirty="0"/>
              <a:t> </a:t>
            </a:r>
            <a:r>
              <a:rPr lang="fr-FR" dirty="0" err="1"/>
              <a:t>both</a:t>
            </a:r>
            <a:r>
              <a:rPr lang="fr-FR" dirty="0"/>
              <a:t> permanent staff and </a:t>
            </a:r>
            <a:r>
              <a:rPr lang="fr-FR" dirty="0" err="1"/>
              <a:t>contractors</a:t>
            </a:r>
            <a:r>
              <a:rPr lang="fr-FR" dirty="0"/>
              <a:t>. It </a:t>
            </a:r>
            <a:r>
              <a:rPr lang="fr-FR" dirty="0" err="1"/>
              <a:t>worked</a:t>
            </a:r>
            <a:r>
              <a:rPr lang="fr-FR" dirty="0"/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02838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47" y="4318000"/>
            <a:ext cx="2540000" cy="2540000"/>
          </a:xfrm>
        </p:spPr>
      </p:pic>
      <p:pic>
        <p:nvPicPr>
          <p:cNvPr id="14" name="Espace réservé du contenu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7" y="2836472"/>
            <a:ext cx="2540000" cy="2540000"/>
          </a:xfrm>
          <a:prstGeom prst="rect">
            <a:avLst/>
          </a:prstGeom>
        </p:spPr>
      </p:pic>
      <p:pic>
        <p:nvPicPr>
          <p:cNvPr id="15" name="Espace réservé du contenu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7" y="1354944"/>
            <a:ext cx="2540000" cy="2540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matters</a:t>
            </a:r>
            <a:r>
              <a:rPr lang="fr-FR" dirty="0"/>
              <a:t> to know </a:t>
            </a:r>
            <a:r>
              <a:rPr lang="fr-FR" dirty="0" err="1"/>
              <a:t>your</a:t>
            </a:r>
            <a:r>
              <a:rPr lang="fr-FR" dirty="0"/>
              <a:t> software?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2354604" y="5130876"/>
            <a:ext cx="2800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 smtClean="0"/>
              <a:t>Complex</a:t>
            </a:r>
            <a:r>
              <a:rPr lang="fr-FR" sz="3600" dirty="0" smtClean="0"/>
              <a:t> </a:t>
            </a:r>
          </a:p>
          <a:p>
            <a:r>
              <a:rPr lang="fr-FR" sz="3600" dirty="0" err="1" smtClean="0"/>
              <a:t>Requirements</a:t>
            </a:r>
            <a:endParaRPr lang="fr-FR" sz="3600" dirty="0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7698" y="2648752"/>
            <a:ext cx="1043899" cy="1043899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5748" y="3918752"/>
            <a:ext cx="1043899" cy="1043899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4675" y="4150958"/>
            <a:ext cx="1043899" cy="1043899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2725" y="5290637"/>
            <a:ext cx="1043899" cy="1043899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8181229" y="1952660"/>
            <a:ext cx="19514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 smtClean="0"/>
              <a:t>Pervasive</a:t>
            </a:r>
            <a:endParaRPr lang="fr-FR" sz="3600" dirty="0" smtClean="0"/>
          </a:p>
          <a:p>
            <a:r>
              <a:rPr lang="fr-FR" sz="3600" dirty="0" smtClean="0"/>
              <a:t>Security </a:t>
            </a:r>
          </a:p>
          <a:p>
            <a:r>
              <a:rPr lang="fr-FR" sz="3600" dirty="0" err="1" smtClean="0"/>
              <a:t>Attacks</a:t>
            </a:r>
            <a:endParaRPr lang="fr-FR" sz="3600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1" y="3520965"/>
            <a:ext cx="1769672" cy="1769672"/>
          </a:xfrm>
          <a:prstGeom prst="rect">
            <a:avLst/>
          </a:prstGeom>
        </p:spPr>
      </p:pic>
      <p:cxnSp>
        <p:nvCxnSpPr>
          <p:cNvPr id="26" name="Connecteur droit 25"/>
          <p:cNvCxnSpPr/>
          <p:nvPr/>
        </p:nvCxnSpPr>
        <p:spPr>
          <a:xfrm>
            <a:off x="2612347" y="4318000"/>
            <a:ext cx="2248525" cy="0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>
            <a:off x="6908452" y="4318000"/>
            <a:ext cx="2248525" cy="0"/>
          </a:xfrm>
          <a:prstGeom prst="line">
            <a:avLst/>
          </a:prstGeom>
          <a:ln w="2540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7994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going</a:t>
            </a:r>
            <a:r>
              <a:rPr lang="fr-FR" dirty="0"/>
              <a:t> to </a:t>
            </a:r>
            <a:r>
              <a:rPr lang="fr-FR" dirty="0" err="1"/>
              <a:t>cost</a:t>
            </a:r>
            <a:r>
              <a:rPr lang="fr-FR" dirty="0"/>
              <a:t>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much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Upfront</a:t>
            </a:r>
            <a:r>
              <a:rPr lang="fr-FR" dirty="0" smtClean="0"/>
              <a:t> </a:t>
            </a:r>
            <a:r>
              <a:rPr lang="fr-FR" dirty="0" err="1" smtClean="0"/>
              <a:t>investment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required</a:t>
            </a:r>
            <a:r>
              <a:rPr lang="fr-FR" dirty="0" smtClean="0"/>
              <a:t>, but</a:t>
            </a:r>
            <a:r>
              <a:rPr lang="mr-IN" dirty="0" smtClean="0"/>
              <a:t>…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strongly</a:t>
            </a:r>
            <a:r>
              <a:rPr lang="fr-FR" dirty="0" smtClean="0"/>
              <a:t> </a:t>
            </a:r>
            <a:r>
              <a:rPr lang="fr-FR" dirty="0" err="1" smtClean="0"/>
              <a:t>decreases</a:t>
            </a:r>
            <a:r>
              <a:rPr lang="fr-FR" dirty="0" smtClean="0"/>
              <a:t> </a:t>
            </a:r>
            <a:r>
              <a:rPr lang="fr-FR" dirty="0" err="1" smtClean="0"/>
              <a:t>pre-test</a:t>
            </a:r>
            <a:r>
              <a:rPr lang="fr-FR" dirty="0" smtClean="0"/>
              <a:t> </a:t>
            </a: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Strongly</a:t>
            </a:r>
            <a:r>
              <a:rPr lang="fr-FR" dirty="0" smtClean="0"/>
              <a:t> </a:t>
            </a:r>
            <a:r>
              <a:rPr lang="fr-FR" dirty="0" err="1" smtClean="0"/>
              <a:t>correlated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</a:t>
            </a:r>
            <a:r>
              <a:rPr lang="fr-FR" dirty="0" err="1" smtClean="0"/>
              <a:t>overrun</a:t>
            </a:r>
            <a:r>
              <a:rPr lang="fr-FR" dirty="0" smtClean="0"/>
              <a:t> (SEI data)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err="1" smtClean="0"/>
              <a:t>Defects</a:t>
            </a:r>
            <a:r>
              <a:rPr lang="fr-FR" dirty="0" smtClean="0"/>
              <a:t> </a:t>
            </a:r>
            <a:r>
              <a:rPr lang="fr-FR" dirty="0" err="1" smtClean="0"/>
              <a:t>detected</a:t>
            </a:r>
            <a:r>
              <a:rPr lang="fr-FR" dirty="0" smtClean="0"/>
              <a:t> </a:t>
            </a:r>
            <a:r>
              <a:rPr lang="fr-FR" dirty="0" err="1" smtClean="0"/>
              <a:t>later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</a:t>
            </a:r>
            <a:r>
              <a:rPr lang="fr-FR" dirty="0" err="1" smtClean="0"/>
              <a:t>much</a:t>
            </a:r>
            <a:r>
              <a:rPr lang="fr-FR" dirty="0" smtClean="0"/>
              <a:t> more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SPARK </a:t>
            </a:r>
            <a:r>
              <a:rPr lang="fr-FR" dirty="0" err="1" smtClean="0"/>
              <a:t>analysis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used</a:t>
            </a:r>
            <a:r>
              <a:rPr lang="fr-FR" dirty="0" smtClean="0"/>
              <a:t> to replace </a:t>
            </a:r>
            <a:r>
              <a:rPr lang="fr-FR" dirty="0" err="1" smtClean="0"/>
              <a:t>other</a:t>
            </a:r>
            <a:r>
              <a:rPr lang="fr-FR" dirty="0" smtClean="0"/>
              <a:t> </a:t>
            </a:r>
            <a:r>
              <a:rPr lang="fr-FR" dirty="0" err="1" smtClean="0"/>
              <a:t>activities</a:t>
            </a:r>
            <a:endParaRPr lang="fr-FR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Can replace </a:t>
            </a:r>
            <a:r>
              <a:rPr lang="fr-FR" dirty="0" err="1" smtClean="0"/>
              <a:t>low-level</a:t>
            </a:r>
            <a:r>
              <a:rPr lang="fr-FR" dirty="0" smtClean="0"/>
              <a:t> </a:t>
            </a:r>
            <a:r>
              <a:rPr lang="fr-FR" dirty="0" err="1" smtClean="0"/>
              <a:t>testing</a:t>
            </a:r>
            <a:r>
              <a:rPr lang="fr-FR" dirty="0" smtClean="0"/>
              <a:t> (for </a:t>
            </a:r>
            <a:r>
              <a:rPr lang="fr-FR" dirty="0" err="1" smtClean="0"/>
              <a:t>example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avionics</a:t>
            </a:r>
            <a:r>
              <a:rPr lang="fr-FR" dirty="0" smtClean="0"/>
              <a:t> standard DO-178C)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dirty="0" smtClean="0"/>
              <a:t>Can replace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review</a:t>
            </a:r>
            <a:r>
              <a:rPr lang="fr-FR" dirty="0" smtClean="0"/>
              <a:t> </a:t>
            </a:r>
            <a:r>
              <a:rPr lang="fr-FR" dirty="0" err="1" smtClean="0"/>
              <a:t>activities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Lockheed Martin </a:t>
            </a:r>
            <a:r>
              <a:rPr lang="fr-FR" dirty="0" err="1"/>
              <a:t>cited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spending</a:t>
            </a:r>
            <a:r>
              <a:rPr lang="fr-FR" dirty="0"/>
              <a:t> 20% of the </a:t>
            </a:r>
            <a:r>
              <a:rPr lang="fr-FR" dirty="0" err="1"/>
              <a:t>Level</a:t>
            </a:r>
            <a:r>
              <a:rPr lang="fr-FR" dirty="0"/>
              <a:t> A Test budget on the C130J Mission Computer, </a:t>
            </a:r>
            <a:r>
              <a:rPr lang="fr-FR" dirty="0" err="1"/>
              <a:t>saving</a:t>
            </a:r>
            <a:r>
              <a:rPr lang="fr-FR" dirty="0"/>
              <a:t> 80% of a </a:t>
            </a: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big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 smtClean="0"/>
              <a:t>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4239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61035" cy="1325563"/>
          </a:xfrm>
        </p:spPr>
        <p:txBody>
          <a:bodyPr/>
          <a:lstStyle/>
          <a:p>
            <a:r>
              <a:rPr lang="fr-FR" dirty="0" err="1"/>
              <a:t>Myth</a:t>
            </a:r>
            <a:r>
              <a:rPr lang="fr-FR" dirty="0"/>
              <a:t> Buster: It </a:t>
            </a:r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work</a:t>
            </a:r>
            <a:r>
              <a:rPr lang="fr-FR" dirty="0"/>
              <a:t> in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environment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development</a:t>
            </a:r>
            <a:r>
              <a:rPr lang="fr-FR" dirty="0" smtClean="0"/>
              <a:t> </a:t>
            </a:r>
            <a:r>
              <a:rPr lang="fr-FR" dirty="0" err="1" smtClean="0"/>
              <a:t>environment</a:t>
            </a:r>
            <a:r>
              <a:rPr lang="fr-FR" dirty="0" smtClean="0"/>
              <a:t> </a:t>
            </a:r>
            <a:r>
              <a:rPr lang="fr-FR" dirty="0" err="1" smtClean="0"/>
              <a:t>available</a:t>
            </a:r>
            <a:r>
              <a:rPr lang="fr-FR" dirty="0" smtClean="0"/>
              <a:t> for Windows, Linux, Mac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cross-compilation to ARM, PowerPC, </a:t>
            </a:r>
            <a:r>
              <a:rPr lang="fr-FR" dirty="0" err="1" smtClean="0"/>
              <a:t>Leon</a:t>
            </a:r>
            <a:r>
              <a:rPr lang="fr-FR" dirty="0" smtClean="0"/>
              <a:t>, </a:t>
            </a:r>
            <a:r>
              <a:rPr lang="fr-FR" dirty="0" err="1" smtClean="0"/>
              <a:t>either</a:t>
            </a:r>
            <a:r>
              <a:rPr lang="fr-FR" dirty="0" smtClean="0"/>
              <a:t> </a:t>
            </a:r>
            <a:r>
              <a:rPr lang="fr-FR" dirty="0" err="1" smtClean="0"/>
              <a:t>bare</a:t>
            </a:r>
            <a:r>
              <a:rPr lang="fr-FR" dirty="0" smtClean="0"/>
              <a:t> </a:t>
            </a:r>
            <a:r>
              <a:rPr lang="fr-FR" dirty="0" err="1" smtClean="0"/>
              <a:t>metal</a:t>
            </a:r>
            <a:r>
              <a:rPr lang="fr-FR" dirty="0" smtClean="0"/>
              <a:t> or </a:t>
            </a:r>
            <a:r>
              <a:rPr lang="fr-FR" dirty="0" err="1" smtClean="0"/>
              <a:t>with</a:t>
            </a:r>
            <a:r>
              <a:rPr lang="fr-FR" dirty="0" smtClean="0"/>
              <a:t> OS (Linux, </a:t>
            </a:r>
            <a:r>
              <a:rPr lang="fr-FR" dirty="0" err="1" smtClean="0"/>
              <a:t>VxWorks</a:t>
            </a:r>
            <a:r>
              <a:rPr lang="fr-FR" dirty="0" smtClean="0"/>
              <a:t>, </a:t>
            </a:r>
            <a:r>
              <a:rPr lang="fr-FR" dirty="0" err="1" smtClean="0"/>
              <a:t>LynxOS</a:t>
            </a:r>
            <a:r>
              <a:rPr lang="fr-FR" dirty="0" smtClean="0"/>
              <a:t>, </a:t>
            </a:r>
            <a:r>
              <a:rPr lang="fr-FR" dirty="0" err="1" smtClean="0"/>
              <a:t>PikeOS</a:t>
            </a:r>
            <a:r>
              <a:rPr lang="fr-FR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No compiler for </a:t>
            </a: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environment</a:t>
            </a:r>
            <a:r>
              <a:rPr lang="fr-FR" dirty="0" smtClean="0"/>
              <a:t>? (</a:t>
            </a:r>
            <a:r>
              <a:rPr lang="fr-FR" dirty="0" err="1" smtClean="0"/>
              <a:t>e.g</a:t>
            </a:r>
            <a:r>
              <a:rPr lang="fr-FR" dirty="0" smtClean="0"/>
              <a:t>. AVR, </a:t>
            </a:r>
            <a:r>
              <a:rPr lang="fr-FR" dirty="0" err="1" smtClean="0"/>
              <a:t>Renesas</a:t>
            </a:r>
            <a:r>
              <a:rPr lang="fr-FR" dirty="0" smtClean="0"/>
              <a:t>)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Use SPARK-to-C compiler!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SPARK </a:t>
            </a:r>
            <a:r>
              <a:rPr lang="fr-FR" dirty="0" err="1" smtClean="0"/>
              <a:t>interoperable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Ada, C, C++, Java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u="sng" dirty="0" smtClean="0"/>
              <a:t>Data</a:t>
            </a:r>
            <a:r>
              <a:rPr lang="fr-FR" dirty="0" smtClean="0"/>
              <a:t>: </a:t>
            </a:r>
            <a:r>
              <a:rPr lang="fr-FR" dirty="0"/>
              <a:t>Mixed-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norm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SPARK, not the </a:t>
            </a:r>
            <a:r>
              <a:rPr lang="fr-FR" dirty="0" smtClean="0"/>
              <a:t>exception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6685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Links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E-learning </a:t>
            </a:r>
            <a:r>
              <a:rPr lang="fr-FR" dirty="0" err="1" smtClean="0"/>
              <a:t>website</a:t>
            </a:r>
            <a:r>
              <a:rPr lang="fr-FR" dirty="0"/>
              <a:t>: </a:t>
            </a:r>
            <a:r>
              <a:rPr lang="fr-FR" dirty="0" smtClean="0">
                <a:hlinkClick r:id="rId2"/>
              </a:rPr>
              <a:t>http</a:t>
            </a:r>
            <a:r>
              <a:rPr lang="fr-FR" dirty="0">
                <a:hlinkClick r:id="rId2"/>
              </a:rPr>
              <a:t>://u.adacore.com</a:t>
            </a:r>
            <a:r>
              <a:rPr lang="fr-FR" dirty="0" smtClean="0">
                <a:hlinkClick r:id="rId2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Professional version: </a:t>
            </a:r>
            <a:r>
              <a:rPr lang="fr-FR" dirty="0">
                <a:hlinkClick r:id="rId3"/>
              </a:rPr>
              <a:t>http://www.adacore.com/sparkpro</a:t>
            </a:r>
            <a:r>
              <a:rPr lang="fr-FR" dirty="0" smtClean="0">
                <a:hlinkClick r:id="rId3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Community</a:t>
            </a:r>
            <a:r>
              <a:rPr lang="fr-FR" dirty="0"/>
              <a:t> version: </a:t>
            </a:r>
            <a:r>
              <a:rPr lang="fr-FR" dirty="0">
                <a:hlinkClick r:id="rId4"/>
              </a:rPr>
              <a:t>http://libre.adacore.com</a:t>
            </a:r>
            <a:r>
              <a:rPr lang="fr-FR" dirty="0" smtClean="0">
                <a:hlinkClick r:id="rId4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Portal for information and </a:t>
            </a:r>
            <a:r>
              <a:rPr lang="fr-FR" dirty="0" err="1" smtClean="0"/>
              <a:t>resources</a:t>
            </a:r>
            <a:r>
              <a:rPr lang="fr-FR" dirty="0" smtClean="0"/>
              <a:t>: </a:t>
            </a:r>
            <a:r>
              <a:rPr lang="fr-FR" dirty="0">
                <a:hlinkClick r:id="rId5"/>
              </a:rPr>
              <a:t>http://www.spark-2014.org</a:t>
            </a:r>
            <a:r>
              <a:rPr lang="fr-FR" dirty="0" smtClean="0">
                <a:hlinkClick r:id="rId5"/>
              </a:rPr>
              <a:t>/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smtClean="0"/>
              <a:t>Contact: </a:t>
            </a:r>
            <a:r>
              <a:rPr lang="fr-FR" dirty="0" err="1"/>
              <a:t>sales@adacore.com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8787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</a:t>
            </a:r>
            <a:r>
              <a:rPr lang="fr-FR" dirty="0" err="1"/>
              <a:t>like</a:t>
            </a:r>
            <a:r>
              <a:rPr lang="fr-FR" dirty="0"/>
              <a:t> to know about software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3191540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u="sng" dirty="0" smtClean="0"/>
              <a:t>At a minimum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S</a:t>
            </a:r>
            <a:r>
              <a:rPr lang="fr-FR" dirty="0" smtClean="0"/>
              <a:t>oftware </a:t>
            </a:r>
            <a:r>
              <a:rPr lang="fr-FR" dirty="0" err="1" smtClean="0"/>
              <a:t>does</a:t>
            </a:r>
            <a:r>
              <a:rPr lang="fr-FR" dirty="0" smtClean="0"/>
              <a:t> not ‟</a:t>
            </a:r>
            <a:r>
              <a:rPr lang="fr-FR" dirty="0" err="1" smtClean="0"/>
              <a:t>blow</a:t>
            </a:r>
            <a:r>
              <a:rPr lang="fr-FR" dirty="0" smtClean="0"/>
              <a:t> up”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4343399" y="1825625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Always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very</a:t>
            </a:r>
            <a:r>
              <a:rPr lang="fr-FR" dirty="0" smtClean="0"/>
              <a:t> </a:t>
            </a:r>
            <a:r>
              <a:rPr lang="fr-FR" dirty="0" err="1" smtClean="0"/>
              <a:t>low</a:t>
            </a:r>
            <a:r>
              <a:rPr lang="fr-FR" dirty="0" smtClean="0"/>
              <a:t> (</a:t>
            </a:r>
            <a:r>
              <a:rPr lang="fr-FR" dirty="0" err="1" smtClean="0"/>
              <a:t>zero</a:t>
            </a:r>
            <a:r>
              <a:rPr lang="fr-FR" dirty="0" smtClean="0"/>
              <a:t>?)</a:t>
            </a:r>
            <a:endParaRPr lang="fr-FR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7848599" y="1811817"/>
            <a:ext cx="3191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u="sng" dirty="0" err="1" smtClean="0"/>
              <a:t>Ideally</a:t>
            </a:r>
            <a:endParaRPr lang="fr-FR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Important </a:t>
            </a:r>
            <a:r>
              <a:rPr lang="fr-FR" dirty="0" err="1" smtClean="0"/>
              <a:t>safety</a:t>
            </a:r>
            <a:r>
              <a:rPr lang="fr-FR" dirty="0" smtClean="0"/>
              <a:t> / 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 are </a:t>
            </a:r>
            <a:r>
              <a:rPr lang="fr-FR" dirty="0" err="1" smtClean="0"/>
              <a:t>enforced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689" y="4263656"/>
            <a:ext cx="2692992" cy="177288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351" y="4263656"/>
            <a:ext cx="1804435" cy="218543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1" y="4284922"/>
            <a:ext cx="3051544" cy="171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4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do </a:t>
            </a:r>
            <a:r>
              <a:rPr lang="fr-FR" dirty="0" err="1"/>
              <a:t>you</a:t>
            </a:r>
            <a:r>
              <a:rPr lang="fr-FR" dirty="0"/>
              <a:t> know about </a:t>
            </a:r>
            <a:r>
              <a:rPr lang="fr-FR" dirty="0" err="1"/>
              <a:t>your</a:t>
            </a:r>
            <a:r>
              <a:rPr lang="fr-FR" dirty="0"/>
              <a:t> software?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43783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Number</a:t>
            </a:r>
            <a:r>
              <a:rPr lang="fr-FR" dirty="0" smtClean="0"/>
              <a:t> of </a:t>
            </a:r>
            <a:r>
              <a:rPr lang="fr-FR" dirty="0" err="1" smtClean="0"/>
              <a:t>lines</a:t>
            </a:r>
            <a:r>
              <a:rPr lang="fr-FR" dirty="0" smtClean="0"/>
              <a:t> of code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Cyclomatic</a:t>
            </a:r>
            <a:r>
              <a:rPr lang="fr-FR" dirty="0" smtClean="0"/>
              <a:t> </a:t>
            </a:r>
            <a:r>
              <a:rPr lang="fr-FR" dirty="0" err="1" smtClean="0"/>
              <a:t>complexity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Coding</a:t>
            </a:r>
            <a:r>
              <a:rPr lang="fr-FR" dirty="0" smtClean="0"/>
              <a:t> standard violations</a:t>
            </a:r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3027388" y="3477743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control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information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</a:t>
            </a:r>
            <a:r>
              <a:rPr lang="fr-FR" dirty="0" smtClean="0"/>
              <a:t>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811" y="1690688"/>
            <a:ext cx="1430421" cy="143042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239" y="3302001"/>
            <a:ext cx="1486567" cy="1486567"/>
          </a:xfrm>
          <a:prstGeom prst="rect">
            <a:avLst/>
          </a:prstGeom>
        </p:spPr>
      </p:pic>
      <p:sp>
        <p:nvSpPr>
          <p:cNvPr id="9" name="Espace réservé du contenu 2"/>
          <p:cNvSpPr txBox="1">
            <a:spLocks/>
          </p:cNvSpPr>
          <p:nvPr/>
        </p:nvSpPr>
        <p:spPr>
          <a:xfrm>
            <a:off x="5380789" y="5183491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/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598" y="5193240"/>
            <a:ext cx="1474252" cy="147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0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SPARK and </a:t>
            </a:r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help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5542"/>
            <a:ext cx="1769672" cy="1769672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V="1">
            <a:off x="2708040" y="2602479"/>
            <a:ext cx="3235560" cy="75859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6096000" y="1843888"/>
            <a:ext cx="4378377" cy="151718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Number</a:t>
            </a:r>
            <a:r>
              <a:rPr lang="fr-FR" dirty="0" smtClean="0"/>
              <a:t> of </a:t>
            </a:r>
            <a:r>
              <a:rPr lang="fr-FR" dirty="0" err="1" smtClean="0"/>
              <a:t>lines</a:t>
            </a:r>
            <a:r>
              <a:rPr lang="fr-FR" dirty="0" smtClean="0"/>
              <a:t> of code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Cyclomatic</a:t>
            </a:r>
            <a:r>
              <a:rPr lang="fr-FR" dirty="0" smtClean="0"/>
              <a:t> </a:t>
            </a:r>
            <a:r>
              <a:rPr lang="fr-FR" dirty="0" err="1" smtClean="0"/>
              <a:t>complexity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Coding</a:t>
            </a:r>
            <a:r>
              <a:rPr lang="fr-FR" dirty="0" smtClean="0"/>
              <a:t> standard violations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095999" y="3524963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control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Flow of information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</a:t>
            </a:r>
            <a:r>
              <a:rPr lang="fr-FR" dirty="0" smtClean="0"/>
              <a:t>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6096000" y="5172858"/>
            <a:ext cx="4227851" cy="1484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Defect</a:t>
            </a:r>
            <a:r>
              <a:rPr lang="fr-FR" dirty="0" smtClean="0"/>
              <a:t> </a:t>
            </a:r>
            <a:r>
              <a:rPr lang="fr-FR" dirty="0" err="1" smtClean="0"/>
              <a:t>density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/</a:t>
            </a:r>
            <a:r>
              <a:rPr lang="fr-FR" dirty="0" err="1" smtClean="0"/>
              <a:t>security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endParaRPr lang="fr-FR" dirty="0"/>
          </a:p>
        </p:txBody>
      </p:sp>
      <p:cxnSp>
        <p:nvCxnSpPr>
          <p:cNvPr id="11" name="Connecteur droit 10"/>
          <p:cNvCxnSpPr/>
          <p:nvPr/>
        </p:nvCxnSpPr>
        <p:spPr>
          <a:xfrm>
            <a:off x="2708040" y="3987210"/>
            <a:ext cx="3235560" cy="1063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2654875" y="4551747"/>
            <a:ext cx="3209445" cy="1063295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contenu 2"/>
          <p:cNvSpPr txBox="1">
            <a:spLocks/>
          </p:cNvSpPr>
          <p:nvPr/>
        </p:nvSpPr>
        <p:spPr>
          <a:xfrm rot="20754999">
            <a:off x="2726222" y="2542592"/>
            <a:ext cx="2395870" cy="5346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Light </a:t>
            </a:r>
            <a:r>
              <a:rPr lang="fr-FR" dirty="0" err="1" smtClean="0"/>
              <a:t>static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endParaRPr lang="fr-FR" dirty="0"/>
          </a:p>
        </p:txBody>
      </p:sp>
      <p:sp>
        <p:nvSpPr>
          <p:cNvPr id="17" name="Espace réservé du contenu 2"/>
          <p:cNvSpPr txBox="1">
            <a:spLocks/>
          </p:cNvSpPr>
          <p:nvPr/>
        </p:nvSpPr>
        <p:spPr>
          <a:xfrm>
            <a:off x="2770926" y="3471775"/>
            <a:ext cx="2395870" cy="5346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Deep</a:t>
            </a:r>
            <a:r>
              <a:rPr lang="fr-FR" dirty="0" smtClean="0"/>
              <a:t> </a:t>
            </a:r>
            <a:r>
              <a:rPr lang="fr-FR" dirty="0" err="1" smtClean="0"/>
              <a:t>static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endParaRPr lang="fr-FR" dirty="0"/>
          </a:p>
        </p:txBody>
      </p:sp>
      <p:sp>
        <p:nvSpPr>
          <p:cNvPr id="18" name="Espace réservé du contenu 2"/>
          <p:cNvSpPr txBox="1">
            <a:spLocks/>
          </p:cNvSpPr>
          <p:nvPr/>
        </p:nvSpPr>
        <p:spPr>
          <a:xfrm rot="1056640">
            <a:off x="2934120" y="4526760"/>
            <a:ext cx="2403421" cy="4857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Formal</a:t>
            </a:r>
            <a:r>
              <a:rPr lang="fr-FR" dirty="0" smtClean="0"/>
              <a:t> </a:t>
            </a:r>
            <a:r>
              <a:rPr lang="fr-FR" dirty="0" err="1" smtClean="0"/>
              <a:t>verification</a:t>
            </a:r>
            <a:endParaRPr lang="fr-FR" dirty="0"/>
          </a:p>
        </p:txBody>
      </p:sp>
      <p:pic>
        <p:nvPicPr>
          <p:cNvPr id="19" name="Espace réservé du contenu 3" descr="spark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4637" b="-154637"/>
          <a:stretch>
            <a:fillRect/>
          </a:stretch>
        </p:blipFill>
        <p:spPr bwMode="auto">
          <a:xfrm rot="5400000">
            <a:off x="9302122" y="4242199"/>
            <a:ext cx="2788428" cy="1533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118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in SPARK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25542"/>
            <a:ext cx="1769672" cy="1769672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V="1">
            <a:off x="2708040" y="2602479"/>
            <a:ext cx="3235560" cy="758592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/>
          <p:cNvCxnSpPr/>
          <p:nvPr/>
        </p:nvCxnSpPr>
        <p:spPr>
          <a:xfrm>
            <a:off x="2654875" y="4551747"/>
            <a:ext cx="3209445" cy="1063295"/>
          </a:xfrm>
          <a:prstGeom prst="line">
            <a:avLst/>
          </a:prstGeom>
          <a:ln w="254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704603"/>
            <a:ext cx="1936307" cy="1936307"/>
          </a:xfrm>
          <a:prstGeom prst="rect">
            <a:avLst/>
          </a:prstGeom>
        </p:spPr>
      </p:pic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5152696" y="3442394"/>
            <a:ext cx="3887971" cy="58989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</a:t>
            </a:r>
            <a:r>
              <a:rPr lang="fr-FR" dirty="0" smtClean="0"/>
              <a:t>ontrol flow graph (CFG)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6209035" y="4880762"/>
            <a:ext cx="20297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smtClean="0"/>
              <a:t>∃x. P(x) ⟹   </a:t>
            </a:r>
          </a:p>
          <a:p>
            <a:r>
              <a:rPr lang="fr-FR" sz="2800" b="1" dirty="0" smtClean="0"/>
              <a:t>¬∀x</a:t>
            </a:r>
            <a:r>
              <a:rPr lang="fr-FR" sz="2800" b="1" dirty="0"/>
              <a:t>. </a:t>
            </a:r>
            <a:r>
              <a:rPr lang="fr-FR" sz="2800" b="1" dirty="0" smtClean="0"/>
              <a:t>¬ P(x</a:t>
            </a:r>
            <a:r>
              <a:rPr lang="fr-FR" sz="2800" b="1" dirty="0"/>
              <a:t>)</a:t>
            </a:r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5224321" y="5927182"/>
            <a:ext cx="3999150" cy="5898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verification</a:t>
            </a:r>
            <a:r>
              <a:rPr lang="fr-FR" dirty="0" smtClean="0"/>
              <a:t> conditions (VC)</a:t>
            </a:r>
            <a:endParaRPr lang="fr-FR" dirty="0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8596955" y="1787526"/>
            <a:ext cx="3513529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u="sng" dirty="0" err="1" smtClean="0"/>
              <a:t>Benefits</a:t>
            </a:r>
            <a:endParaRPr lang="fr-FR" sz="2000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Correct </a:t>
            </a:r>
            <a:r>
              <a:rPr lang="fr-FR" sz="2000" dirty="0" err="1" smtClean="0"/>
              <a:t>initialization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Correct data </a:t>
            </a:r>
            <a:r>
              <a:rPr lang="fr-FR" sz="2000" dirty="0" err="1" smtClean="0"/>
              <a:t>dependencies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Safe</a:t>
            </a:r>
            <a:r>
              <a:rPr lang="fr-FR" sz="2000" dirty="0" smtClean="0"/>
              <a:t> concurrent </a:t>
            </a:r>
            <a:r>
              <a:rPr lang="fr-FR" sz="2000" dirty="0" err="1" smtClean="0"/>
              <a:t>access</a:t>
            </a:r>
            <a:endParaRPr lang="fr-FR" sz="2000" dirty="0"/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8596955" y="4441009"/>
            <a:ext cx="3513529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u="sng" dirty="0" err="1" smtClean="0"/>
              <a:t>Benefits</a:t>
            </a:r>
            <a:endParaRPr lang="fr-FR" sz="2000" u="sng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smtClean="0"/>
              <a:t>Absence of </a:t>
            </a:r>
            <a:r>
              <a:rPr lang="fr-FR" sz="2000" dirty="0" err="1" smtClean="0"/>
              <a:t>run</a:t>
            </a:r>
            <a:r>
              <a:rPr lang="fr-FR" sz="2000" dirty="0" smtClean="0"/>
              <a:t>-time </a:t>
            </a:r>
            <a:r>
              <a:rPr lang="fr-FR" sz="2000" dirty="0" err="1" smtClean="0"/>
              <a:t>errors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Functional</a:t>
            </a:r>
            <a:r>
              <a:rPr lang="fr-FR" sz="2000" dirty="0" smtClean="0"/>
              <a:t> </a:t>
            </a:r>
            <a:r>
              <a:rPr lang="fr-FR" sz="2000" dirty="0" err="1" smtClean="0"/>
              <a:t>contracts</a:t>
            </a:r>
            <a:r>
              <a:rPr lang="fr-FR" sz="2000" dirty="0" smtClean="0"/>
              <a:t> </a:t>
            </a:r>
            <a:r>
              <a:rPr lang="fr-FR" sz="2000" dirty="0" err="1" smtClean="0"/>
              <a:t>proved</a:t>
            </a:r>
            <a:endParaRPr lang="fr-FR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2000" dirty="0" err="1" smtClean="0"/>
              <a:t>Safety</a:t>
            </a:r>
            <a:r>
              <a:rPr lang="fr-FR" sz="2000" dirty="0" smtClean="0"/>
              <a:t>/</a:t>
            </a:r>
            <a:r>
              <a:rPr lang="fr-FR" sz="2000" dirty="0" err="1" smtClean="0"/>
              <a:t>security</a:t>
            </a:r>
            <a:r>
              <a:rPr lang="fr-FR" sz="2000" dirty="0" smtClean="0"/>
              <a:t> </a:t>
            </a:r>
            <a:r>
              <a:rPr lang="fr-FR" sz="2000" dirty="0" err="1" smtClean="0"/>
              <a:t>properties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850641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verification</a:t>
            </a:r>
            <a:r>
              <a:rPr lang="fr-FR" dirty="0"/>
              <a:t> </a:t>
            </a:r>
            <a:r>
              <a:rPr lang="fr-FR" dirty="0" err="1"/>
              <a:t>levels</a:t>
            </a:r>
            <a:endParaRPr lang="fr-FR" dirty="0"/>
          </a:p>
        </p:txBody>
      </p:sp>
      <p:sp>
        <p:nvSpPr>
          <p:cNvPr id="4" name="Ellipse 3"/>
          <p:cNvSpPr>
            <a:spLocks noChangeAspect="1"/>
          </p:cNvSpPr>
          <p:nvPr/>
        </p:nvSpPr>
        <p:spPr>
          <a:xfrm>
            <a:off x="9197685" y="5354411"/>
            <a:ext cx="1080000" cy="108000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/>
          <p:cNvSpPr>
            <a:spLocks noChangeAspect="1"/>
          </p:cNvSpPr>
          <p:nvPr/>
        </p:nvSpPr>
        <p:spPr>
          <a:xfrm>
            <a:off x="7143159" y="4235000"/>
            <a:ext cx="2160000" cy="2160000"/>
          </a:xfrm>
          <a:prstGeom prst="ellipse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>
            <a:spLocks noChangeAspect="1"/>
          </p:cNvSpPr>
          <p:nvPr/>
        </p:nvSpPr>
        <p:spPr>
          <a:xfrm>
            <a:off x="3950818" y="3155000"/>
            <a:ext cx="3240000" cy="3240000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9089985" y="5520563"/>
            <a:ext cx="1295400" cy="559766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dirty="0"/>
              <a:t>G</a:t>
            </a:r>
            <a:r>
              <a:rPr lang="fr-FR" sz="3600" dirty="0" smtClean="0"/>
              <a:t>old</a:t>
            </a:r>
            <a:endParaRPr lang="fr-FR" sz="3600" dirty="0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7045373" y="4659401"/>
            <a:ext cx="2425004" cy="901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6600" dirty="0" err="1"/>
              <a:t>S</a:t>
            </a:r>
            <a:r>
              <a:rPr lang="fr-FR" sz="6600" dirty="0" err="1" smtClean="0"/>
              <a:t>ilver</a:t>
            </a:r>
            <a:endParaRPr lang="fr-FR" sz="6600" dirty="0"/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3985533" y="4080576"/>
            <a:ext cx="3170569" cy="13888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8000" dirty="0"/>
              <a:t>B</a:t>
            </a:r>
            <a:r>
              <a:rPr lang="fr-FR" sz="8000" dirty="0" smtClean="0"/>
              <a:t>ronze</a:t>
            </a:r>
            <a:endParaRPr lang="fr-FR" sz="8000" dirty="0"/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1655158" y="1779829"/>
            <a:ext cx="1706217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Strong</a:t>
            </a:r>
            <a:r>
              <a:rPr lang="fr-FR" dirty="0" smtClean="0"/>
              <a:t> </a:t>
            </a:r>
            <a:r>
              <a:rPr lang="fr-FR" dirty="0" err="1" smtClean="0"/>
              <a:t>coding</a:t>
            </a:r>
            <a:r>
              <a:rPr lang="fr-FR" dirty="0" smtClean="0"/>
              <a:t> standard</a:t>
            </a:r>
            <a:endParaRPr lang="fr-FR" dirty="0"/>
          </a:p>
        </p:txBody>
      </p:sp>
      <p:sp>
        <p:nvSpPr>
          <p:cNvPr id="13" name="Espace réservé du contenu 2"/>
          <p:cNvSpPr txBox="1">
            <a:spLocks/>
          </p:cNvSpPr>
          <p:nvPr/>
        </p:nvSpPr>
        <p:spPr>
          <a:xfrm>
            <a:off x="4640316" y="1324133"/>
            <a:ext cx="3077832" cy="19728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Correct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initialization</a:t>
            </a:r>
            <a:endParaRPr lang="fr-FR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/>
              <a:t>a</a:t>
            </a:r>
            <a:r>
              <a:rPr lang="fr-FR" dirty="0" smtClean="0"/>
              <a:t>nd </a:t>
            </a:r>
            <a:r>
              <a:rPr lang="fr-FR" dirty="0"/>
              <a:t>d</a:t>
            </a:r>
            <a:r>
              <a:rPr lang="fr-FR" dirty="0" smtClean="0"/>
              <a:t>ata </a:t>
            </a:r>
            <a:r>
              <a:rPr lang="fr-FR" dirty="0" err="1" smtClean="0"/>
              <a:t>dependencies</a:t>
            </a:r>
            <a:endParaRPr lang="fr-FR" dirty="0"/>
          </a:p>
        </p:txBody>
      </p:sp>
      <p:sp>
        <p:nvSpPr>
          <p:cNvPr id="14" name="Espace réservé du contenu 2"/>
          <p:cNvSpPr txBox="1">
            <a:spLocks/>
          </p:cNvSpPr>
          <p:nvPr/>
        </p:nvSpPr>
        <p:spPr>
          <a:xfrm>
            <a:off x="7235620" y="3257818"/>
            <a:ext cx="2471810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smtClean="0"/>
              <a:t>Absence of </a:t>
            </a:r>
            <a:r>
              <a:rPr lang="fr-FR" dirty="0" err="1" smtClean="0"/>
              <a:t>run</a:t>
            </a:r>
            <a:r>
              <a:rPr lang="fr-FR" dirty="0" smtClean="0"/>
              <a:t>-time </a:t>
            </a:r>
            <a:r>
              <a:rPr lang="fr-FR" dirty="0" err="1" smtClean="0"/>
              <a:t>errors</a:t>
            </a:r>
            <a:endParaRPr lang="fr-FR" dirty="0"/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9983633" y="4032883"/>
            <a:ext cx="3082540" cy="15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Safety</a:t>
            </a:r>
            <a:r>
              <a:rPr lang="fr-FR" dirty="0" smtClean="0"/>
              <a:t> and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security</a:t>
            </a:r>
            <a:r>
              <a:rPr lang="fr-FR" dirty="0" smtClean="0"/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properties</a:t>
            </a:r>
            <a:endParaRPr lang="fr-FR" dirty="0"/>
          </a:p>
        </p:txBody>
      </p:sp>
      <p:sp>
        <p:nvSpPr>
          <p:cNvPr id="16" name="Ellipse 15"/>
          <p:cNvSpPr>
            <a:spLocks noChangeAspect="1"/>
          </p:cNvSpPr>
          <p:nvPr/>
        </p:nvSpPr>
        <p:spPr>
          <a:xfrm>
            <a:off x="710818" y="3155000"/>
            <a:ext cx="3240000" cy="3240000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528438" y="4070006"/>
            <a:ext cx="3604760" cy="14800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sz="8000" dirty="0"/>
              <a:t>S</a:t>
            </a:r>
            <a:r>
              <a:rPr lang="fr-FR" sz="8000" dirty="0" smtClean="0"/>
              <a:t>tone</a:t>
            </a:r>
            <a:endParaRPr lang="fr-FR" sz="8000" dirty="0"/>
          </a:p>
        </p:txBody>
      </p:sp>
      <p:sp>
        <p:nvSpPr>
          <p:cNvPr id="17" name="Espace réservé du contenu 2"/>
          <p:cNvSpPr txBox="1">
            <a:spLocks/>
          </p:cNvSpPr>
          <p:nvPr/>
        </p:nvSpPr>
        <p:spPr>
          <a:xfrm>
            <a:off x="8640726" y="752331"/>
            <a:ext cx="2288531" cy="102749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fr-FR" dirty="0" err="1" smtClean="0"/>
              <a:t>circle</a:t>
            </a:r>
            <a:r>
              <a:rPr lang="fr-FR" dirty="0" smtClean="0"/>
              <a:t> size = size of code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299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Stone </a:t>
            </a:r>
            <a:r>
              <a:rPr lang="fr-FR" dirty="0" err="1"/>
              <a:t>level</a:t>
            </a:r>
            <a:r>
              <a:rPr lang="fr-FR" dirty="0"/>
              <a:t>: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coding</a:t>
            </a:r>
            <a:r>
              <a:rPr lang="fr-FR" dirty="0"/>
              <a:t> standard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104772"/>
              </p:ext>
            </p:extLst>
          </p:nvPr>
        </p:nvGraphicFramePr>
        <p:xfrm>
          <a:off x="838200" y="2130425"/>
          <a:ext cx="10515600" cy="368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4400" dirty="0" smtClean="0"/>
                        <a:t>SPARK</a:t>
                      </a:r>
                      <a:endParaRPr lang="fr-FR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4400" dirty="0" smtClean="0"/>
                        <a:t>MISRA C</a:t>
                      </a:r>
                      <a:endParaRPr lang="fr-FR" sz="4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err="1" smtClean="0"/>
                        <a:t>Strong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rich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typing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inherited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from</a:t>
                      </a:r>
                      <a:r>
                        <a:rPr lang="fr-FR" sz="2400" dirty="0" smtClean="0"/>
                        <a:t> Ada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</a:t>
                      </a:r>
                      <a:r>
                        <a:rPr lang="fr-FR" sz="2400" i="1" dirty="0" smtClean="0"/>
                        <a:t>essential type</a:t>
                      </a:r>
                      <a:endParaRPr lang="fr-FR" sz="2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smtClean="0"/>
                        <a:t>Absence of </a:t>
                      </a:r>
                      <a:r>
                        <a:rPr lang="fr-FR" sz="2400" dirty="0" err="1" smtClean="0"/>
                        <a:t>side-effects</a:t>
                      </a:r>
                      <a:r>
                        <a:rPr lang="fr-FR" sz="2400" dirty="0" smtClean="0"/>
                        <a:t> in expressions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</a:t>
                      </a:r>
                      <a:r>
                        <a:rPr lang="fr-FR" sz="2400" i="1" dirty="0" smtClean="0"/>
                        <a:t>persistent </a:t>
                      </a:r>
                      <a:r>
                        <a:rPr lang="fr-FR" sz="2400" i="1" dirty="0" err="1" smtClean="0"/>
                        <a:t>side</a:t>
                      </a:r>
                      <a:r>
                        <a:rPr lang="fr-FR" sz="2400" i="1" dirty="0" smtClean="0"/>
                        <a:t> </a:t>
                      </a:r>
                      <a:r>
                        <a:rPr lang="fr-FR" sz="2400" i="1" dirty="0" err="1" smtClean="0"/>
                        <a:t>effects</a:t>
                      </a:r>
                      <a:endParaRPr lang="fr-FR" sz="2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fr-FR" sz="2400" dirty="0" smtClean="0"/>
                        <a:t>Pointers, </a:t>
                      </a:r>
                      <a:r>
                        <a:rPr lang="fr-FR" sz="2400" dirty="0" err="1" smtClean="0"/>
                        <a:t>dynamic</a:t>
                      </a:r>
                      <a:r>
                        <a:rPr lang="fr-FR" sz="2400" dirty="0" smtClean="0"/>
                        <a:t> allocation and aliasing </a:t>
                      </a:r>
                      <a:r>
                        <a:rPr lang="fr-FR" sz="2400" dirty="0" err="1" smtClean="0"/>
                        <a:t>isolated</a:t>
                      </a:r>
                      <a:r>
                        <a:rPr lang="fr-FR" sz="2400" dirty="0" smtClean="0"/>
                        <a:t> in non-SPARK code</a:t>
                      </a:r>
                      <a:r>
                        <a:rPr lang="fr-FR" sz="2400" baseline="0" dirty="0" smtClean="0"/>
                        <a:t> </a:t>
                      </a:r>
                      <a:r>
                        <a:rPr lang="fr-FR" sz="2400" dirty="0" smtClean="0"/>
                        <a:t>(but </a:t>
                      </a:r>
                      <a:r>
                        <a:rPr lang="fr-FR" sz="2400" dirty="0" err="1" smtClean="0"/>
                        <a:t>addresses</a:t>
                      </a:r>
                      <a:r>
                        <a:rPr lang="fr-FR" sz="2400" dirty="0" smtClean="0"/>
                        <a:t> and </a:t>
                      </a:r>
                      <a:r>
                        <a:rPr lang="fr-FR" sz="2400" dirty="0" err="1" smtClean="0"/>
                        <a:t>references</a:t>
                      </a:r>
                      <a:r>
                        <a:rPr lang="fr-FR" sz="2400" dirty="0" smtClean="0"/>
                        <a:t> are ok)</a:t>
                      </a:r>
                      <a:endParaRPr lang="fr-FR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MISRA C restrictions on pointers and </a:t>
                      </a:r>
                      <a:r>
                        <a:rPr lang="fr-FR" sz="2400" dirty="0" err="1" smtClean="0"/>
                        <a:t>dynamic</a:t>
                      </a:r>
                      <a:r>
                        <a:rPr lang="fr-FR" sz="2400" dirty="0" smtClean="0"/>
                        <a:t> allocation</a:t>
                      </a:r>
                      <a:endParaRPr lang="fr-FR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 err="1" smtClean="0"/>
                        <a:t>Safe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concurrency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through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language</a:t>
                      </a:r>
                      <a:r>
                        <a:rPr lang="fr-FR" sz="2400" dirty="0" smtClean="0"/>
                        <a:t> </a:t>
                      </a:r>
                      <a:r>
                        <a:rPr lang="fr-FR" sz="2400" dirty="0" err="1" smtClean="0"/>
                        <a:t>mechanisms</a:t>
                      </a:r>
                      <a:endParaRPr lang="fr-FR" sz="2400" dirty="0" smtClean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sz="2400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0570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Bronze </a:t>
            </a:r>
            <a:r>
              <a:rPr lang="fr-FR" dirty="0" err="1"/>
              <a:t>level</a:t>
            </a:r>
            <a:r>
              <a:rPr lang="fr-FR" dirty="0"/>
              <a:t>: know </a:t>
            </a:r>
            <a:r>
              <a:rPr lang="fr-FR" dirty="0" err="1"/>
              <a:t>your</a:t>
            </a:r>
            <a:r>
              <a:rPr lang="fr-FR" dirty="0"/>
              <a:t> data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28184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Global </a:t>
            </a:r>
            <a:r>
              <a:rPr lang="fr-FR" dirty="0" smtClean="0"/>
              <a:t>variables are </a:t>
            </a:r>
            <a:r>
              <a:rPr lang="fr-FR" dirty="0" err="1"/>
              <a:t>e</a:t>
            </a:r>
            <a:r>
              <a:rPr lang="fr-FR" dirty="0" err="1" smtClean="0"/>
              <a:t>vil</a:t>
            </a:r>
            <a:r>
              <a:rPr lang="mr-IN" dirty="0" smtClean="0"/>
              <a:t>…</a:t>
            </a:r>
            <a:r>
              <a:rPr lang="en-US" dirty="0" smtClean="0"/>
              <a:t> unless known with SPARK</a:t>
            </a: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Any</a:t>
            </a:r>
            <a:r>
              <a:rPr lang="fr-FR" dirty="0" smtClean="0"/>
              <a:t> </a:t>
            </a:r>
            <a:r>
              <a:rPr lang="fr-FR" dirty="0" err="1" smtClean="0"/>
              <a:t>mismatch</a:t>
            </a:r>
            <a:r>
              <a:rPr lang="fr-FR" dirty="0" smtClean="0"/>
              <a:t> </a:t>
            </a:r>
            <a:r>
              <a:rPr lang="fr-FR" dirty="0" err="1" smtClean="0"/>
              <a:t>between</a:t>
            </a:r>
            <a:r>
              <a:rPr lang="fr-FR" dirty="0" smtClean="0"/>
              <a:t> </a:t>
            </a:r>
            <a:r>
              <a:rPr lang="fr-FR" dirty="0" err="1" smtClean="0"/>
              <a:t>contract</a:t>
            </a:r>
            <a:r>
              <a:rPr lang="fr-FR" dirty="0" smtClean="0"/>
              <a:t> and code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detected</a:t>
            </a:r>
            <a:r>
              <a:rPr lang="fr-FR" dirty="0" smtClean="0"/>
              <a:t> (maintenance)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 err="1" smtClean="0"/>
              <a:t>Parameter</a:t>
            </a:r>
            <a:r>
              <a:rPr lang="fr-FR" dirty="0" smtClean="0"/>
              <a:t> and global modes (in/out/in out) support </a:t>
            </a:r>
            <a:r>
              <a:rPr lang="fr-FR" dirty="0" err="1" smtClean="0"/>
              <a:t>modular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r>
              <a:rPr lang="fr-FR" dirty="0" smtClean="0"/>
              <a:t> of data </a:t>
            </a:r>
            <a:r>
              <a:rPr lang="fr-FR" dirty="0" err="1" smtClean="0"/>
              <a:t>initialization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138" y="2504661"/>
            <a:ext cx="9038811" cy="177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06078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7982</TotalTime>
  <Words>1095</Words>
  <Application>Microsoft Macintosh PowerPoint</Application>
  <PresentationFormat>Grand écran</PresentationFormat>
  <Paragraphs>260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Calibri</vt:lpstr>
      <vt:lpstr>Calibri Light</vt:lpstr>
      <vt:lpstr>Mangal</vt:lpstr>
      <vt:lpstr>Arial</vt:lpstr>
      <vt:lpstr>Thème Office</vt:lpstr>
      <vt:lpstr>Building High Assurance Software without Breaking the Bank</vt:lpstr>
      <vt:lpstr>Why it matters to know your software?</vt:lpstr>
      <vt:lpstr>What we would like to know about software</vt:lpstr>
      <vt:lpstr>What do you know about your software?</vt:lpstr>
      <vt:lpstr>How SPARK and formal verification can help</vt:lpstr>
      <vt:lpstr>Formal verification in SPARK</vt:lpstr>
      <vt:lpstr>Formal verification levels</vt:lpstr>
      <vt:lpstr>Stone level: strong coding standard</vt:lpstr>
      <vt:lpstr>Bronze level: know your data</vt:lpstr>
      <vt:lpstr>Silver level: control your software</vt:lpstr>
      <vt:lpstr>Gold level: know your software</vt:lpstr>
      <vt:lpstr>The path to adoption</vt:lpstr>
      <vt:lpstr>Examples of industrial practice with SPARK</vt:lpstr>
      <vt:lpstr>SPARK in Avionics &amp; Defence</vt:lpstr>
      <vt:lpstr>SPARK in Air Traffic Management</vt:lpstr>
      <vt:lpstr>SPARK in Security</vt:lpstr>
      <vt:lpstr>Learning SPARK</vt:lpstr>
      <vt:lpstr>Comparison between SPARK and MISRA C</vt:lpstr>
      <vt:lpstr>Myth Buster: This is not for software engineers</vt:lpstr>
      <vt:lpstr>Myth Buster: It is going to cost too much</vt:lpstr>
      <vt:lpstr>Myth Buster: It does not work in my environment</vt:lpstr>
      <vt:lpstr>Links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Yannick Moy</dc:creator>
  <cp:lastModifiedBy>Yannick Moy</cp:lastModifiedBy>
  <cp:revision>138</cp:revision>
  <dcterms:created xsi:type="dcterms:W3CDTF">2016-11-22T10:13:05Z</dcterms:created>
  <dcterms:modified xsi:type="dcterms:W3CDTF">2016-12-06T11:20:13Z</dcterms:modified>
</cp:coreProperties>
</file>

<file path=docProps/thumbnail.jpeg>
</file>